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 id="259" r:id="rId4"/>
    <p:sldId id="262" r:id="rId5"/>
    <p:sldId id="264" r:id="rId6"/>
    <p:sldId id="260" r:id="rId7"/>
    <p:sldId id="265" r:id="rId8"/>
    <p:sldId id="261" r:id="rId9"/>
    <p:sldId id="270" r:id="rId10"/>
    <p:sldId id="277" r:id="rId11"/>
    <p:sldId id="276" r:id="rId12"/>
  </p:sldIdLst>
  <p:sldSz cx="6119813" cy="431958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E4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108" autoAdjust="0"/>
    <p:restoredTop sz="94676"/>
  </p:normalViewPr>
  <p:slideViewPr>
    <p:cSldViewPr snapToGrid="0">
      <p:cViewPr varScale="1">
        <p:scale>
          <a:sx n="93" d="100"/>
          <a:sy n="93" d="100"/>
        </p:scale>
        <p:origin x="118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8986" y="706933"/>
            <a:ext cx="5201841" cy="1503857"/>
          </a:xfrm>
        </p:spPr>
        <p:txBody>
          <a:bodyPr anchor="b"/>
          <a:lstStyle>
            <a:lvl1pPr algn="ctr">
              <a:defRPr sz="3779"/>
            </a:lvl1pPr>
          </a:lstStyle>
          <a:p>
            <a:r>
              <a:rPr lang="en-GB"/>
              <a:t>Click to edit Master title style</a:t>
            </a:r>
            <a:endParaRPr lang="en-US" dirty="0"/>
          </a:p>
        </p:txBody>
      </p:sp>
      <p:sp>
        <p:nvSpPr>
          <p:cNvPr id="3" name="Subtitle 2"/>
          <p:cNvSpPr>
            <a:spLocks noGrp="1"/>
          </p:cNvSpPr>
          <p:nvPr>
            <p:ph type="subTitle" idx="1"/>
          </p:nvPr>
        </p:nvSpPr>
        <p:spPr>
          <a:xfrm>
            <a:off x="764977" y="2268784"/>
            <a:ext cx="4589860" cy="1042900"/>
          </a:xfrm>
        </p:spPr>
        <p:txBody>
          <a:bodyPr/>
          <a:lstStyle>
            <a:lvl1pPr marL="0" indent="0" algn="ctr">
              <a:buNone/>
              <a:defRPr sz="1512"/>
            </a:lvl1pPr>
            <a:lvl2pPr marL="287990" indent="0" algn="ctr">
              <a:buNone/>
              <a:defRPr sz="1260"/>
            </a:lvl2pPr>
            <a:lvl3pPr marL="575981" indent="0" algn="ctr">
              <a:buNone/>
              <a:defRPr sz="1134"/>
            </a:lvl3pPr>
            <a:lvl4pPr marL="863971" indent="0" algn="ctr">
              <a:buNone/>
              <a:defRPr sz="1008"/>
            </a:lvl4pPr>
            <a:lvl5pPr marL="1151961" indent="0" algn="ctr">
              <a:buNone/>
              <a:defRPr sz="1008"/>
            </a:lvl5pPr>
            <a:lvl6pPr marL="1439951" indent="0" algn="ctr">
              <a:buNone/>
              <a:defRPr sz="1008"/>
            </a:lvl6pPr>
            <a:lvl7pPr marL="1727942" indent="0" algn="ctr">
              <a:buNone/>
              <a:defRPr sz="1008"/>
            </a:lvl7pPr>
            <a:lvl8pPr marL="2015932" indent="0" algn="ctr">
              <a:buNone/>
              <a:defRPr sz="1008"/>
            </a:lvl8pPr>
            <a:lvl9pPr marL="2303922" indent="0" algn="ctr">
              <a:buNone/>
              <a:defRPr sz="1008"/>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40188584-4114-2146-872C-B3F5720A8DA5}"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403730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0188584-4114-2146-872C-B3F5720A8DA5}"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32371104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17550" y="1076899"/>
            <a:ext cx="5278339" cy="1796828"/>
          </a:xfrm>
        </p:spPr>
        <p:txBody>
          <a:bodyPr anchor="b"/>
          <a:lstStyle>
            <a:lvl1pPr>
              <a:defRPr sz="3779"/>
            </a:lvl1pPr>
          </a:lstStyle>
          <a:p>
            <a:r>
              <a:rPr lang="en-GB"/>
              <a:t>Click to edit Master title style</a:t>
            </a:r>
            <a:endParaRPr lang="en-US" dirty="0"/>
          </a:p>
        </p:txBody>
      </p:sp>
      <p:sp>
        <p:nvSpPr>
          <p:cNvPr id="3" name="Text Placeholder 2"/>
          <p:cNvSpPr>
            <a:spLocks noGrp="1"/>
          </p:cNvSpPr>
          <p:nvPr>
            <p:ph type="body" idx="1"/>
          </p:nvPr>
        </p:nvSpPr>
        <p:spPr>
          <a:xfrm>
            <a:off x="417550" y="2890725"/>
            <a:ext cx="5278339" cy="944910"/>
          </a:xfrm>
        </p:spPr>
        <p:txBody>
          <a:bodyPr/>
          <a:lstStyle>
            <a:lvl1pPr marL="0" indent="0">
              <a:buNone/>
              <a:defRPr sz="1512">
                <a:solidFill>
                  <a:schemeClr val="tx1">
                    <a:tint val="82000"/>
                  </a:schemeClr>
                </a:solidFill>
              </a:defRPr>
            </a:lvl1pPr>
            <a:lvl2pPr marL="287990" indent="0">
              <a:buNone/>
              <a:defRPr sz="1260">
                <a:solidFill>
                  <a:schemeClr val="tx1">
                    <a:tint val="82000"/>
                  </a:schemeClr>
                </a:solidFill>
              </a:defRPr>
            </a:lvl2pPr>
            <a:lvl3pPr marL="575981" indent="0">
              <a:buNone/>
              <a:defRPr sz="1134">
                <a:solidFill>
                  <a:schemeClr val="tx1">
                    <a:tint val="82000"/>
                  </a:schemeClr>
                </a:solidFill>
              </a:defRPr>
            </a:lvl3pPr>
            <a:lvl4pPr marL="863971" indent="0">
              <a:buNone/>
              <a:defRPr sz="1008">
                <a:solidFill>
                  <a:schemeClr val="tx1">
                    <a:tint val="82000"/>
                  </a:schemeClr>
                </a:solidFill>
              </a:defRPr>
            </a:lvl4pPr>
            <a:lvl5pPr marL="1151961" indent="0">
              <a:buNone/>
              <a:defRPr sz="1008">
                <a:solidFill>
                  <a:schemeClr val="tx1">
                    <a:tint val="82000"/>
                  </a:schemeClr>
                </a:solidFill>
              </a:defRPr>
            </a:lvl5pPr>
            <a:lvl6pPr marL="1439951" indent="0">
              <a:buNone/>
              <a:defRPr sz="1008">
                <a:solidFill>
                  <a:schemeClr val="tx1">
                    <a:tint val="82000"/>
                  </a:schemeClr>
                </a:solidFill>
              </a:defRPr>
            </a:lvl6pPr>
            <a:lvl7pPr marL="1727942" indent="0">
              <a:buNone/>
              <a:defRPr sz="1008">
                <a:solidFill>
                  <a:schemeClr val="tx1">
                    <a:tint val="82000"/>
                  </a:schemeClr>
                </a:solidFill>
              </a:defRPr>
            </a:lvl7pPr>
            <a:lvl8pPr marL="2015932" indent="0">
              <a:buNone/>
              <a:defRPr sz="1008">
                <a:solidFill>
                  <a:schemeClr val="tx1">
                    <a:tint val="82000"/>
                  </a:schemeClr>
                </a:solidFill>
              </a:defRPr>
            </a:lvl8pPr>
            <a:lvl9pPr marL="2303922" indent="0">
              <a:buNone/>
              <a:defRPr sz="1008">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0188584-4114-2146-872C-B3F5720A8DA5}"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6466953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420737" y="1149890"/>
            <a:ext cx="2600921" cy="27407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3098155" y="1149890"/>
            <a:ext cx="2600921" cy="27407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40188584-4114-2146-872C-B3F5720A8DA5}" type="datetimeFigureOut">
              <a:rPr lang="en-US" smtClean="0"/>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227660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1534" y="229979"/>
            <a:ext cx="5278339" cy="834921"/>
          </a:xfrm>
        </p:spPr>
        <p:txBody>
          <a:bodyPr/>
          <a:lstStyle/>
          <a:p>
            <a:r>
              <a:rPr lang="en-GB"/>
              <a:t>Click to edit Master title style</a:t>
            </a:r>
            <a:endParaRPr lang="en-US" dirty="0"/>
          </a:p>
        </p:txBody>
      </p:sp>
      <p:sp>
        <p:nvSpPr>
          <p:cNvPr id="3" name="Text Placeholder 2"/>
          <p:cNvSpPr>
            <a:spLocks noGrp="1"/>
          </p:cNvSpPr>
          <p:nvPr>
            <p:ph type="body" idx="1"/>
          </p:nvPr>
        </p:nvSpPr>
        <p:spPr>
          <a:xfrm>
            <a:off x="421535" y="1058899"/>
            <a:ext cx="2588967" cy="518950"/>
          </a:xfrm>
        </p:spPr>
        <p:txBody>
          <a:bodyPr anchor="b"/>
          <a:lstStyle>
            <a:lvl1pPr marL="0" indent="0">
              <a:buNone/>
              <a:defRPr sz="1512" b="1"/>
            </a:lvl1pPr>
            <a:lvl2pPr marL="287990" indent="0">
              <a:buNone/>
              <a:defRPr sz="1260" b="1"/>
            </a:lvl2pPr>
            <a:lvl3pPr marL="575981" indent="0">
              <a:buNone/>
              <a:defRPr sz="1134" b="1"/>
            </a:lvl3pPr>
            <a:lvl4pPr marL="863971" indent="0">
              <a:buNone/>
              <a:defRPr sz="1008" b="1"/>
            </a:lvl4pPr>
            <a:lvl5pPr marL="1151961" indent="0">
              <a:buNone/>
              <a:defRPr sz="1008" b="1"/>
            </a:lvl5pPr>
            <a:lvl6pPr marL="1439951" indent="0">
              <a:buNone/>
              <a:defRPr sz="1008" b="1"/>
            </a:lvl6pPr>
            <a:lvl7pPr marL="1727942" indent="0">
              <a:buNone/>
              <a:defRPr sz="1008" b="1"/>
            </a:lvl7pPr>
            <a:lvl8pPr marL="2015932" indent="0">
              <a:buNone/>
              <a:defRPr sz="1008" b="1"/>
            </a:lvl8pPr>
            <a:lvl9pPr marL="2303922" indent="0">
              <a:buNone/>
              <a:defRPr sz="1008" b="1"/>
            </a:lvl9pPr>
          </a:lstStyle>
          <a:p>
            <a:pPr lvl="0"/>
            <a:r>
              <a:rPr lang="en-GB"/>
              <a:t>Click to edit Master text styles</a:t>
            </a:r>
          </a:p>
        </p:txBody>
      </p:sp>
      <p:sp>
        <p:nvSpPr>
          <p:cNvPr id="4" name="Content Placeholder 3"/>
          <p:cNvSpPr>
            <a:spLocks noGrp="1"/>
          </p:cNvSpPr>
          <p:nvPr>
            <p:ph sz="half" idx="2"/>
          </p:nvPr>
        </p:nvSpPr>
        <p:spPr>
          <a:xfrm>
            <a:off x="421535" y="1577849"/>
            <a:ext cx="2588967" cy="232077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3098155" y="1058899"/>
            <a:ext cx="2601718" cy="518950"/>
          </a:xfrm>
        </p:spPr>
        <p:txBody>
          <a:bodyPr anchor="b"/>
          <a:lstStyle>
            <a:lvl1pPr marL="0" indent="0">
              <a:buNone/>
              <a:defRPr sz="1512" b="1"/>
            </a:lvl1pPr>
            <a:lvl2pPr marL="287990" indent="0">
              <a:buNone/>
              <a:defRPr sz="1260" b="1"/>
            </a:lvl2pPr>
            <a:lvl3pPr marL="575981" indent="0">
              <a:buNone/>
              <a:defRPr sz="1134" b="1"/>
            </a:lvl3pPr>
            <a:lvl4pPr marL="863971" indent="0">
              <a:buNone/>
              <a:defRPr sz="1008" b="1"/>
            </a:lvl4pPr>
            <a:lvl5pPr marL="1151961" indent="0">
              <a:buNone/>
              <a:defRPr sz="1008" b="1"/>
            </a:lvl5pPr>
            <a:lvl6pPr marL="1439951" indent="0">
              <a:buNone/>
              <a:defRPr sz="1008" b="1"/>
            </a:lvl6pPr>
            <a:lvl7pPr marL="1727942" indent="0">
              <a:buNone/>
              <a:defRPr sz="1008" b="1"/>
            </a:lvl7pPr>
            <a:lvl8pPr marL="2015932" indent="0">
              <a:buNone/>
              <a:defRPr sz="1008" b="1"/>
            </a:lvl8pPr>
            <a:lvl9pPr marL="2303922" indent="0">
              <a:buNone/>
              <a:defRPr sz="1008" b="1"/>
            </a:lvl9pPr>
          </a:lstStyle>
          <a:p>
            <a:pPr lvl="0"/>
            <a:r>
              <a:rPr lang="en-GB"/>
              <a:t>Click to edit Master text styles</a:t>
            </a:r>
          </a:p>
        </p:txBody>
      </p:sp>
      <p:sp>
        <p:nvSpPr>
          <p:cNvPr id="6" name="Content Placeholder 5"/>
          <p:cNvSpPr>
            <a:spLocks noGrp="1"/>
          </p:cNvSpPr>
          <p:nvPr>
            <p:ph sz="quarter" idx="4"/>
          </p:nvPr>
        </p:nvSpPr>
        <p:spPr>
          <a:xfrm>
            <a:off x="3098155" y="1577849"/>
            <a:ext cx="2601718" cy="232077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40188584-4114-2146-872C-B3F5720A8DA5}" type="datetimeFigureOut">
              <a:rPr lang="en-US" smtClean="0"/>
              <a:t>9/28/2026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80908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40188584-4114-2146-872C-B3F5720A8DA5}" type="datetimeFigureOut">
              <a:rPr lang="en-US" smtClean="0"/>
              <a:t>9/28/2026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740409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188584-4114-2146-872C-B3F5720A8DA5}" type="datetimeFigureOut">
              <a:rPr lang="en-US" smtClean="0"/>
              <a:t>9/28/2026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12765728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21534" y="287972"/>
            <a:ext cx="1973799" cy="1007904"/>
          </a:xfrm>
        </p:spPr>
        <p:txBody>
          <a:bodyPr anchor="b"/>
          <a:lstStyle>
            <a:lvl1pPr>
              <a:defRPr sz="2016"/>
            </a:lvl1pPr>
          </a:lstStyle>
          <a:p>
            <a:r>
              <a:rPr lang="en-GB"/>
              <a:t>Click to edit Master title style</a:t>
            </a:r>
            <a:endParaRPr lang="en-US" dirty="0"/>
          </a:p>
        </p:txBody>
      </p:sp>
      <p:sp>
        <p:nvSpPr>
          <p:cNvPr id="3" name="Content Placeholder 2"/>
          <p:cNvSpPr>
            <a:spLocks noGrp="1"/>
          </p:cNvSpPr>
          <p:nvPr>
            <p:ph idx="1"/>
          </p:nvPr>
        </p:nvSpPr>
        <p:spPr>
          <a:xfrm>
            <a:off x="2601718" y="621942"/>
            <a:ext cx="3098155" cy="3069707"/>
          </a:xfrm>
        </p:spPr>
        <p:txBody>
          <a:bodyPr/>
          <a:lstStyle>
            <a:lvl1pPr>
              <a:defRPr sz="2016"/>
            </a:lvl1pPr>
            <a:lvl2pPr>
              <a:defRPr sz="1764"/>
            </a:lvl2pPr>
            <a:lvl3pPr>
              <a:defRPr sz="1512"/>
            </a:lvl3pPr>
            <a:lvl4pPr>
              <a:defRPr sz="1260"/>
            </a:lvl4pPr>
            <a:lvl5pPr>
              <a:defRPr sz="1260"/>
            </a:lvl5pPr>
            <a:lvl6pPr>
              <a:defRPr sz="1260"/>
            </a:lvl6pPr>
            <a:lvl7pPr>
              <a:defRPr sz="1260"/>
            </a:lvl7pPr>
            <a:lvl8pPr>
              <a:defRPr sz="1260"/>
            </a:lvl8pPr>
            <a:lvl9pPr>
              <a:defRPr sz="126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21534" y="1295877"/>
            <a:ext cx="1973799" cy="2400771"/>
          </a:xfrm>
        </p:spPr>
        <p:txBody>
          <a:bodyPr/>
          <a:lstStyle>
            <a:lvl1pPr marL="0" indent="0">
              <a:buNone/>
              <a:defRPr sz="1008"/>
            </a:lvl1pPr>
            <a:lvl2pPr marL="287990" indent="0">
              <a:buNone/>
              <a:defRPr sz="882"/>
            </a:lvl2pPr>
            <a:lvl3pPr marL="575981" indent="0">
              <a:buNone/>
              <a:defRPr sz="756"/>
            </a:lvl3pPr>
            <a:lvl4pPr marL="863971" indent="0">
              <a:buNone/>
              <a:defRPr sz="630"/>
            </a:lvl4pPr>
            <a:lvl5pPr marL="1151961" indent="0">
              <a:buNone/>
              <a:defRPr sz="630"/>
            </a:lvl5pPr>
            <a:lvl6pPr marL="1439951" indent="0">
              <a:buNone/>
              <a:defRPr sz="630"/>
            </a:lvl6pPr>
            <a:lvl7pPr marL="1727942" indent="0">
              <a:buNone/>
              <a:defRPr sz="630"/>
            </a:lvl7pPr>
            <a:lvl8pPr marL="2015932" indent="0">
              <a:buNone/>
              <a:defRPr sz="630"/>
            </a:lvl8pPr>
            <a:lvl9pPr marL="2303922" indent="0">
              <a:buNone/>
              <a:defRPr sz="630"/>
            </a:lvl9pPr>
          </a:lstStyle>
          <a:p>
            <a:pPr lvl="0"/>
            <a:r>
              <a:rPr lang="en-GB"/>
              <a:t>Click to edit Master text styles</a:t>
            </a:r>
          </a:p>
        </p:txBody>
      </p:sp>
      <p:sp>
        <p:nvSpPr>
          <p:cNvPr id="5" name="Date Placeholder 4"/>
          <p:cNvSpPr>
            <a:spLocks noGrp="1"/>
          </p:cNvSpPr>
          <p:nvPr>
            <p:ph type="dt" sz="half" idx="10"/>
          </p:nvPr>
        </p:nvSpPr>
        <p:spPr/>
        <p:txBody>
          <a:bodyPr/>
          <a:lstStyle/>
          <a:p>
            <a:fld id="{40188584-4114-2146-872C-B3F5720A8DA5}" type="datetimeFigureOut">
              <a:rPr lang="en-US" smtClean="0"/>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675269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21534" y="287972"/>
            <a:ext cx="1973799" cy="1007904"/>
          </a:xfrm>
        </p:spPr>
        <p:txBody>
          <a:bodyPr anchor="b"/>
          <a:lstStyle>
            <a:lvl1pPr>
              <a:defRPr sz="2016"/>
            </a:lvl1pPr>
          </a:lstStyle>
          <a:p>
            <a:r>
              <a:rPr lang="en-GB"/>
              <a:t>Click to edit Master title style</a:t>
            </a:r>
            <a:endParaRPr lang="en-US" dirty="0"/>
          </a:p>
        </p:txBody>
      </p:sp>
      <p:sp>
        <p:nvSpPr>
          <p:cNvPr id="3" name="Picture Placeholder 2"/>
          <p:cNvSpPr>
            <a:spLocks noGrp="1" noChangeAspect="1"/>
          </p:cNvSpPr>
          <p:nvPr>
            <p:ph type="pic" idx="1"/>
          </p:nvPr>
        </p:nvSpPr>
        <p:spPr>
          <a:xfrm>
            <a:off x="2601718" y="621942"/>
            <a:ext cx="3098155" cy="3069707"/>
          </a:xfrm>
        </p:spPr>
        <p:txBody>
          <a:bodyPr anchor="t"/>
          <a:lstStyle>
            <a:lvl1pPr marL="0" indent="0">
              <a:buNone/>
              <a:defRPr sz="2016"/>
            </a:lvl1pPr>
            <a:lvl2pPr marL="287990" indent="0">
              <a:buNone/>
              <a:defRPr sz="1764"/>
            </a:lvl2pPr>
            <a:lvl3pPr marL="575981" indent="0">
              <a:buNone/>
              <a:defRPr sz="1512"/>
            </a:lvl3pPr>
            <a:lvl4pPr marL="863971" indent="0">
              <a:buNone/>
              <a:defRPr sz="1260"/>
            </a:lvl4pPr>
            <a:lvl5pPr marL="1151961" indent="0">
              <a:buNone/>
              <a:defRPr sz="1260"/>
            </a:lvl5pPr>
            <a:lvl6pPr marL="1439951" indent="0">
              <a:buNone/>
              <a:defRPr sz="1260"/>
            </a:lvl6pPr>
            <a:lvl7pPr marL="1727942" indent="0">
              <a:buNone/>
              <a:defRPr sz="1260"/>
            </a:lvl7pPr>
            <a:lvl8pPr marL="2015932" indent="0">
              <a:buNone/>
              <a:defRPr sz="1260"/>
            </a:lvl8pPr>
            <a:lvl9pPr marL="2303922" indent="0">
              <a:buNone/>
              <a:defRPr sz="1260"/>
            </a:lvl9pPr>
          </a:lstStyle>
          <a:p>
            <a:r>
              <a:rPr lang="en-GB"/>
              <a:t>Click icon to add picture</a:t>
            </a:r>
            <a:endParaRPr lang="en-US" dirty="0"/>
          </a:p>
        </p:txBody>
      </p:sp>
      <p:sp>
        <p:nvSpPr>
          <p:cNvPr id="4" name="Text Placeholder 3"/>
          <p:cNvSpPr>
            <a:spLocks noGrp="1"/>
          </p:cNvSpPr>
          <p:nvPr>
            <p:ph type="body" sz="half" idx="2"/>
          </p:nvPr>
        </p:nvSpPr>
        <p:spPr>
          <a:xfrm>
            <a:off x="421534" y="1295877"/>
            <a:ext cx="1973799" cy="2400771"/>
          </a:xfrm>
        </p:spPr>
        <p:txBody>
          <a:bodyPr/>
          <a:lstStyle>
            <a:lvl1pPr marL="0" indent="0">
              <a:buNone/>
              <a:defRPr sz="1008"/>
            </a:lvl1pPr>
            <a:lvl2pPr marL="287990" indent="0">
              <a:buNone/>
              <a:defRPr sz="882"/>
            </a:lvl2pPr>
            <a:lvl3pPr marL="575981" indent="0">
              <a:buNone/>
              <a:defRPr sz="756"/>
            </a:lvl3pPr>
            <a:lvl4pPr marL="863971" indent="0">
              <a:buNone/>
              <a:defRPr sz="630"/>
            </a:lvl4pPr>
            <a:lvl5pPr marL="1151961" indent="0">
              <a:buNone/>
              <a:defRPr sz="630"/>
            </a:lvl5pPr>
            <a:lvl6pPr marL="1439951" indent="0">
              <a:buNone/>
              <a:defRPr sz="630"/>
            </a:lvl6pPr>
            <a:lvl7pPr marL="1727942" indent="0">
              <a:buNone/>
              <a:defRPr sz="630"/>
            </a:lvl7pPr>
            <a:lvl8pPr marL="2015932" indent="0">
              <a:buNone/>
              <a:defRPr sz="630"/>
            </a:lvl8pPr>
            <a:lvl9pPr marL="2303922" indent="0">
              <a:buNone/>
              <a:defRPr sz="630"/>
            </a:lvl9pPr>
          </a:lstStyle>
          <a:p>
            <a:pPr lvl="0"/>
            <a:r>
              <a:rPr lang="en-GB"/>
              <a:t>Click to edit Master text styles</a:t>
            </a:r>
          </a:p>
        </p:txBody>
      </p:sp>
      <p:sp>
        <p:nvSpPr>
          <p:cNvPr id="5" name="Date Placeholder 4"/>
          <p:cNvSpPr>
            <a:spLocks noGrp="1"/>
          </p:cNvSpPr>
          <p:nvPr>
            <p:ph type="dt" sz="half" idx="10"/>
          </p:nvPr>
        </p:nvSpPr>
        <p:spPr/>
        <p:txBody>
          <a:bodyPr/>
          <a:lstStyle/>
          <a:p>
            <a:fld id="{40188584-4114-2146-872C-B3F5720A8DA5}" type="datetimeFigureOut">
              <a:rPr lang="en-US" smtClean="0"/>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12730914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0188584-4114-2146-872C-B3F5720A8DA5}"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012371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379491" y="229978"/>
            <a:ext cx="1319585" cy="3660651"/>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20738" y="229978"/>
            <a:ext cx="3882256" cy="3660651"/>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0188584-4114-2146-872C-B3F5720A8DA5}"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1482345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20737" y="229979"/>
            <a:ext cx="5278339" cy="834921"/>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420737" y="1149890"/>
            <a:ext cx="5278339" cy="274073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420737" y="4003619"/>
            <a:ext cx="1376958" cy="229978"/>
          </a:xfrm>
          <a:prstGeom prst="rect">
            <a:avLst/>
          </a:prstGeom>
        </p:spPr>
        <p:txBody>
          <a:bodyPr vert="horz" lIns="91440" tIns="45720" rIns="91440" bIns="45720" rtlCol="0" anchor="ctr"/>
          <a:lstStyle>
            <a:lvl1pPr algn="l">
              <a:defRPr sz="756">
                <a:solidFill>
                  <a:schemeClr val="tx1">
                    <a:tint val="82000"/>
                  </a:schemeClr>
                </a:solidFill>
              </a:defRPr>
            </a:lvl1pPr>
          </a:lstStyle>
          <a:p>
            <a:fld id="{40188584-4114-2146-872C-B3F5720A8DA5}" type="datetimeFigureOut">
              <a:rPr lang="en-US" smtClean="0"/>
              <a:t>9/28/2026</a:t>
            </a:fld>
            <a:endParaRPr lang="en-US"/>
          </a:p>
        </p:txBody>
      </p:sp>
      <p:sp>
        <p:nvSpPr>
          <p:cNvPr id="5" name="Footer Placeholder 4"/>
          <p:cNvSpPr>
            <a:spLocks noGrp="1"/>
          </p:cNvSpPr>
          <p:nvPr>
            <p:ph type="ftr" sz="quarter" idx="3"/>
          </p:nvPr>
        </p:nvSpPr>
        <p:spPr>
          <a:xfrm>
            <a:off x="2027188" y="4003619"/>
            <a:ext cx="2065437" cy="229978"/>
          </a:xfrm>
          <a:prstGeom prst="rect">
            <a:avLst/>
          </a:prstGeom>
        </p:spPr>
        <p:txBody>
          <a:bodyPr vert="horz" lIns="91440" tIns="45720" rIns="91440" bIns="45720" rtlCol="0" anchor="ctr"/>
          <a:lstStyle>
            <a:lvl1pPr algn="ctr">
              <a:defRPr sz="756">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4322118" y="4003619"/>
            <a:ext cx="1376958" cy="229978"/>
          </a:xfrm>
          <a:prstGeom prst="rect">
            <a:avLst/>
          </a:prstGeom>
        </p:spPr>
        <p:txBody>
          <a:bodyPr vert="horz" lIns="91440" tIns="45720" rIns="91440" bIns="45720" rtlCol="0" anchor="ctr"/>
          <a:lstStyle>
            <a:lvl1pPr algn="r">
              <a:defRPr sz="756">
                <a:solidFill>
                  <a:schemeClr val="tx1">
                    <a:tint val="82000"/>
                  </a:schemeClr>
                </a:solidFill>
              </a:defRPr>
            </a:lvl1pPr>
          </a:lstStyle>
          <a:p>
            <a:fld id="{2690A8C1-0D60-A440-BB24-01B9C05B32CA}" type="slidenum">
              <a:rPr lang="en-US" smtClean="0"/>
              <a:t>‹#›</a:t>
            </a:fld>
            <a:endParaRPr lang="en-US"/>
          </a:p>
        </p:txBody>
      </p:sp>
    </p:spTree>
    <p:extLst>
      <p:ext uri="{BB962C8B-B14F-4D97-AF65-F5344CB8AC3E}">
        <p14:creationId xmlns:p14="http://schemas.microsoft.com/office/powerpoint/2010/main" val="35392440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575981" rtl="0" eaLnBrk="1" latinLnBrk="0" hangingPunct="1">
        <a:lnSpc>
          <a:spcPct val="90000"/>
        </a:lnSpc>
        <a:spcBef>
          <a:spcPct val="0"/>
        </a:spcBef>
        <a:buNone/>
        <a:defRPr sz="2772" kern="1200">
          <a:solidFill>
            <a:schemeClr val="tx1"/>
          </a:solidFill>
          <a:latin typeface="+mj-lt"/>
          <a:ea typeface="+mj-ea"/>
          <a:cs typeface="+mj-cs"/>
        </a:defRPr>
      </a:lvl1pPr>
    </p:titleStyle>
    <p:bodyStyle>
      <a:lvl1pPr marL="143995" indent="-143995" algn="l" defTabSz="575981" rtl="0" eaLnBrk="1" latinLnBrk="0" hangingPunct="1">
        <a:lnSpc>
          <a:spcPct val="90000"/>
        </a:lnSpc>
        <a:spcBef>
          <a:spcPts val="630"/>
        </a:spcBef>
        <a:buFont typeface="Arial" panose="020B0604020202020204" pitchFamily="34" charset="0"/>
        <a:buChar char="•"/>
        <a:defRPr sz="1764" kern="1200">
          <a:solidFill>
            <a:schemeClr val="tx1"/>
          </a:solidFill>
          <a:latin typeface="+mn-lt"/>
          <a:ea typeface="+mn-ea"/>
          <a:cs typeface="+mn-cs"/>
        </a:defRPr>
      </a:lvl1pPr>
      <a:lvl2pPr marL="431985" indent="-143995" algn="l" defTabSz="575981" rtl="0" eaLnBrk="1" latinLnBrk="0" hangingPunct="1">
        <a:lnSpc>
          <a:spcPct val="90000"/>
        </a:lnSpc>
        <a:spcBef>
          <a:spcPts val="315"/>
        </a:spcBef>
        <a:buFont typeface="Arial" panose="020B0604020202020204" pitchFamily="34" charset="0"/>
        <a:buChar char="•"/>
        <a:defRPr sz="1512" kern="1200">
          <a:solidFill>
            <a:schemeClr val="tx1"/>
          </a:solidFill>
          <a:latin typeface="+mn-lt"/>
          <a:ea typeface="+mn-ea"/>
          <a:cs typeface="+mn-cs"/>
        </a:defRPr>
      </a:lvl2pPr>
      <a:lvl3pPr marL="719976" indent="-143995" algn="l" defTabSz="575981" rtl="0" eaLnBrk="1" latinLnBrk="0" hangingPunct="1">
        <a:lnSpc>
          <a:spcPct val="90000"/>
        </a:lnSpc>
        <a:spcBef>
          <a:spcPts val="315"/>
        </a:spcBef>
        <a:buFont typeface="Arial" panose="020B0604020202020204" pitchFamily="34" charset="0"/>
        <a:buChar char="•"/>
        <a:defRPr sz="1260" kern="1200">
          <a:solidFill>
            <a:schemeClr val="tx1"/>
          </a:solidFill>
          <a:latin typeface="+mn-lt"/>
          <a:ea typeface="+mn-ea"/>
          <a:cs typeface="+mn-cs"/>
        </a:defRPr>
      </a:lvl3pPr>
      <a:lvl4pPr marL="1007966"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4pPr>
      <a:lvl5pPr marL="1295956"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5pPr>
      <a:lvl6pPr marL="158394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6pPr>
      <a:lvl7pPr marL="187193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7pPr>
      <a:lvl8pPr marL="215992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8pPr>
      <a:lvl9pPr marL="244791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9pPr>
    </p:bodyStyle>
    <p:otherStyle>
      <a:defPPr>
        <a:defRPr lang="en-US"/>
      </a:defPPr>
      <a:lvl1pPr marL="0" algn="l" defTabSz="575981" rtl="0" eaLnBrk="1" latinLnBrk="0" hangingPunct="1">
        <a:defRPr sz="1134" kern="1200">
          <a:solidFill>
            <a:schemeClr val="tx1"/>
          </a:solidFill>
          <a:latin typeface="+mn-lt"/>
          <a:ea typeface="+mn-ea"/>
          <a:cs typeface="+mn-cs"/>
        </a:defRPr>
      </a:lvl1pPr>
      <a:lvl2pPr marL="287990" algn="l" defTabSz="575981" rtl="0" eaLnBrk="1" latinLnBrk="0" hangingPunct="1">
        <a:defRPr sz="1134" kern="1200">
          <a:solidFill>
            <a:schemeClr val="tx1"/>
          </a:solidFill>
          <a:latin typeface="+mn-lt"/>
          <a:ea typeface="+mn-ea"/>
          <a:cs typeface="+mn-cs"/>
        </a:defRPr>
      </a:lvl2pPr>
      <a:lvl3pPr marL="575981" algn="l" defTabSz="575981" rtl="0" eaLnBrk="1" latinLnBrk="0" hangingPunct="1">
        <a:defRPr sz="1134" kern="1200">
          <a:solidFill>
            <a:schemeClr val="tx1"/>
          </a:solidFill>
          <a:latin typeface="+mn-lt"/>
          <a:ea typeface="+mn-ea"/>
          <a:cs typeface="+mn-cs"/>
        </a:defRPr>
      </a:lvl3pPr>
      <a:lvl4pPr marL="863971" algn="l" defTabSz="575981" rtl="0" eaLnBrk="1" latinLnBrk="0" hangingPunct="1">
        <a:defRPr sz="1134" kern="1200">
          <a:solidFill>
            <a:schemeClr val="tx1"/>
          </a:solidFill>
          <a:latin typeface="+mn-lt"/>
          <a:ea typeface="+mn-ea"/>
          <a:cs typeface="+mn-cs"/>
        </a:defRPr>
      </a:lvl4pPr>
      <a:lvl5pPr marL="1151961" algn="l" defTabSz="575981" rtl="0" eaLnBrk="1" latinLnBrk="0" hangingPunct="1">
        <a:defRPr sz="1134" kern="1200">
          <a:solidFill>
            <a:schemeClr val="tx1"/>
          </a:solidFill>
          <a:latin typeface="+mn-lt"/>
          <a:ea typeface="+mn-ea"/>
          <a:cs typeface="+mn-cs"/>
        </a:defRPr>
      </a:lvl5pPr>
      <a:lvl6pPr marL="1439951" algn="l" defTabSz="575981" rtl="0" eaLnBrk="1" latinLnBrk="0" hangingPunct="1">
        <a:defRPr sz="1134" kern="1200">
          <a:solidFill>
            <a:schemeClr val="tx1"/>
          </a:solidFill>
          <a:latin typeface="+mn-lt"/>
          <a:ea typeface="+mn-ea"/>
          <a:cs typeface="+mn-cs"/>
        </a:defRPr>
      </a:lvl6pPr>
      <a:lvl7pPr marL="1727942" algn="l" defTabSz="575981" rtl="0" eaLnBrk="1" latinLnBrk="0" hangingPunct="1">
        <a:defRPr sz="1134" kern="1200">
          <a:solidFill>
            <a:schemeClr val="tx1"/>
          </a:solidFill>
          <a:latin typeface="+mn-lt"/>
          <a:ea typeface="+mn-ea"/>
          <a:cs typeface="+mn-cs"/>
        </a:defRPr>
      </a:lvl7pPr>
      <a:lvl8pPr marL="2015932" algn="l" defTabSz="575981" rtl="0" eaLnBrk="1" latinLnBrk="0" hangingPunct="1">
        <a:defRPr sz="1134" kern="1200">
          <a:solidFill>
            <a:schemeClr val="tx1"/>
          </a:solidFill>
          <a:latin typeface="+mn-lt"/>
          <a:ea typeface="+mn-ea"/>
          <a:cs typeface="+mn-cs"/>
        </a:defRPr>
      </a:lvl8pPr>
      <a:lvl9pPr marL="2303922" algn="l" defTabSz="575981" rtl="0" eaLnBrk="1" latinLnBrk="0" hangingPunct="1">
        <a:defRPr sz="113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gov.uk/government/publications/pe-and-sport-premium-for-primary-schools" TargetMode="External"/><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hyperlink" Target="https://www.gov.uk/government/publications/pe-and-sport-premium-conditions-of-grant-2025-to-2026"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swimming.org/schools/" TargetMode="External"/><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www.swimming.org/schools/" TargetMode="External"/><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ollage of children playing basketball&#10;&#10;AI-generated content may be incorrect.">
            <a:extLst>
              <a:ext uri="{FF2B5EF4-FFF2-40B4-BE49-F238E27FC236}">
                <a16:creationId xmlns:a16="http://schemas.microsoft.com/office/drawing/2014/main" id="{652499ED-E288-CEDF-2747-6811C7508FA6}"/>
              </a:ext>
            </a:extLst>
          </p:cNvPr>
          <p:cNvPicPr>
            <a:picLocks noChangeAspect="1"/>
          </p:cNvPicPr>
          <p:nvPr/>
        </p:nvPicPr>
        <p:blipFill>
          <a:blip r:embed="rId2"/>
          <a:stretch>
            <a:fillRect/>
          </a:stretch>
        </p:blipFill>
        <p:spPr>
          <a:xfrm>
            <a:off x="4333" y="0"/>
            <a:ext cx="6111146" cy="4319588"/>
          </a:xfrm>
          <a:prstGeom prst="rect">
            <a:avLst/>
          </a:prstGeom>
        </p:spPr>
      </p:pic>
    </p:spTree>
    <p:extLst>
      <p:ext uri="{BB962C8B-B14F-4D97-AF65-F5344CB8AC3E}">
        <p14:creationId xmlns:p14="http://schemas.microsoft.com/office/powerpoint/2010/main" val="15453576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66DBE-18A7-A19C-92D3-CC996F629742}"/>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7CAAD77C-C201-D385-6F94-B57DFA3AC955}"/>
              </a:ext>
            </a:extLst>
          </p:cNvPr>
          <p:cNvPicPr>
            <a:picLocks noChangeAspect="1"/>
          </p:cNvPicPr>
          <p:nvPr/>
        </p:nvPicPr>
        <p:blipFill>
          <a:blip r:embed="rId2"/>
          <a:stretch>
            <a:fillRect/>
          </a:stretch>
        </p:blipFill>
        <p:spPr>
          <a:xfrm>
            <a:off x="0" y="-2948"/>
            <a:ext cx="6154057" cy="4325484"/>
          </a:xfrm>
          <a:prstGeom prst="rect">
            <a:avLst/>
          </a:prstGeom>
        </p:spPr>
      </p:pic>
      <p:sp>
        <p:nvSpPr>
          <p:cNvPr id="2" name="TextBox 1">
            <a:extLst>
              <a:ext uri="{FF2B5EF4-FFF2-40B4-BE49-F238E27FC236}">
                <a16:creationId xmlns:a16="http://schemas.microsoft.com/office/drawing/2014/main" id="{D74AD989-60DA-E3F8-4931-F4AB2DA34FC1}"/>
              </a:ext>
            </a:extLst>
          </p:cNvPr>
          <p:cNvSpPr txBox="1"/>
          <p:nvPr/>
        </p:nvSpPr>
        <p:spPr>
          <a:xfrm>
            <a:off x="241825" y="211597"/>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PE and sport premium monitoring and tracking form</a:t>
            </a:r>
            <a:r>
              <a:rPr lang="en-GB" sz="1200" b="1" dirty="0">
                <a:latin typeface="Calibri" panose="020F0502020204030204" pitchFamily="34" charset="0"/>
                <a:cs typeface="Calibri" panose="020F0502020204030204" pitchFamily="34" charset="0"/>
              </a:rPr>
              <a:t> </a:t>
            </a:r>
            <a:endParaRPr lang="en-US" sz="1200" b="1" dirty="0">
              <a:latin typeface="Calibri" panose="020F0502020204030204" pitchFamily="34" charset="0"/>
              <a:cs typeface="Calibri" panose="020F0502020204030204" pitchFamily="34" charset="0"/>
            </a:endParaRPr>
          </a:p>
        </p:txBody>
      </p:sp>
      <p:sp>
        <p:nvSpPr>
          <p:cNvPr id="6" name="Text Box 2">
            <a:extLst>
              <a:ext uri="{FF2B5EF4-FFF2-40B4-BE49-F238E27FC236}">
                <a16:creationId xmlns:a16="http://schemas.microsoft.com/office/drawing/2014/main" id="{E75BBE26-0E13-8E2A-5BAF-A450B00A85BD}"/>
              </a:ext>
            </a:extLst>
          </p:cNvPr>
          <p:cNvSpPr txBox="1">
            <a:spLocks noChangeArrowheads="1"/>
          </p:cNvSpPr>
          <p:nvPr/>
        </p:nvSpPr>
        <p:spPr bwMode="auto">
          <a:xfrm>
            <a:off x="241825" y="693328"/>
            <a:ext cx="5787500" cy="3424476"/>
          </a:xfrm>
          <a:prstGeom prst="rect">
            <a:avLst/>
          </a:prstGeom>
          <a:solidFill>
            <a:srgbClr val="FFFFFF"/>
          </a:solidFill>
          <a:ln w="9525">
            <a:solidFill>
              <a:schemeClr val="bg1"/>
            </a:solidFill>
            <a:miter lim="800000"/>
            <a:headEnd/>
            <a:tailEnd/>
          </a:ln>
        </p:spPr>
        <p:txBody>
          <a:bodyPr rot="0" vert="horz" wrap="square" lIns="91440" tIns="45720" rIns="91440" bIns="45720" anchor="t" anchorCtr="0">
            <a:noAutofit/>
          </a:bodyPr>
          <a:lstStyle/>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It is intended that this template should be used as preparation for the completion of the statutory DfE PE and sport premium digital expenditure reporting return. You can upload data (including swimming) from this template onto this platform once it becomes accessible. </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The template is a working document that you can amend and update during the year.</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Before you decide how you are going to use the funding for this academic year you should reflect and evaluate the impact of your use of you PE and sport premium funding in 2024/25.</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You should use your evaluation of last year’s funding to help you decide what to do this academic year, how you will do it, and what impact you expect it to have. </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All spending of the funding must conform with the terms outlined in the conditions of grant </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The summative digital expenditure reporting from June 2026 will continue to include swimming and water safety information. PE and sport premium funding can be used to provide top-up lessons, where necessary, to ensure pupils meet national curriculum swimming requirements</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To ensure funding is used effectively and based on your school’s needs; guidance and examples of best practice across schools can be found here. </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You must use the funding to make additional and sustainable improvements to the PE and sport in your school. </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You must develop and add to the PESSPA activities that your school already offers.</a:t>
            </a:r>
          </a:p>
          <a:p>
            <a:pPr marR="312420">
              <a:lnSpc>
                <a:spcPct val="124000"/>
              </a:lnSpc>
              <a:spcBef>
                <a:spcPts val="5"/>
              </a:spcBef>
              <a:buNone/>
            </a:pPr>
            <a:endParaRPr lang="en-GB" sz="850" dirty="0">
              <a:effectLst/>
              <a:latin typeface="Calibri" panose="020F0502020204030204" pitchFamily="34" charset="0"/>
              <a:ea typeface="Calibri" panose="020F0502020204030204" pitchFamily="34" charset="0"/>
              <a:cs typeface="Calibri" panose="020F0502020204030204" pitchFamily="34" charset="0"/>
            </a:endParaRPr>
          </a:p>
          <a:p>
            <a:pPr marL="73025" marR="312420">
              <a:lnSpc>
                <a:spcPct val="124000"/>
              </a:lnSpc>
              <a:spcBef>
                <a:spcPts val="5"/>
              </a:spcBef>
              <a:buNone/>
            </a:pPr>
            <a:r>
              <a:rPr lang="en-US" sz="850" b="1" dirty="0">
                <a:effectLst/>
                <a:latin typeface="Calibri" panose="020F0502020204030204" pitchFamily="34" charset="0"/>
                <a:ea typeface="Calibri" panose="020F0502020204030204" pitchFamily="34" charset="0"/>
                <a:cs typeface="Calibri" panose="020F0502020204030204" pitchFamily="34" charset="0"/>
              </a:rPr>
              <a:t>Useful Links:</a:t>
            </a:r>
            <a:endParaRPr lang="en-GB" sz="850" b="1" dirty="0">
              <a:latin typeface="Calibri" panose="020F0502020204030204" pitchFamily="34" charset="0"/>
              <a:ea typeface="Calibri" panose="020F0502020204030204" pitchFamily="34" charset="0"/>
              <a:cs typeface="Calibri" panose="020F0502020204030204" pitchFamily="34" charset="0"/>
            </a:endParaRPr>
          </a:p>
          <a:p>
            <a:pPr marL="244475" marR="312420" indent="-171450">
              <a:lnSpc>
                <a:spcPct val="124000"/>
              </a:lnSpc>
              <a:spcBef>
                <a:spcPts val="5"/>
              </a:spcBef>
              <a:buFont typeface="Arial" panose="020B0604020202020204" pitchFamily="34" charset="0"/>
              <a:buChar char="•"/>
            </a:pPr>
            <a:r>
              <a:rPr lang="en-GB" sz="900" dirty="0">
                <a:latin typeface="Calibri" panose="020F0502020204030204" pitchFamily="34" charset="0"/>
                <a:cs typeface="Calibri" panose="020F0502020204030204" pitchFamily="34" charset="0"/>
                <a:hlinkClick r:id="rId3"/>
              </a:rPr>
              <a:t>PE and sport premium for primary schools - GOV.UK</a:t>
            </a:r>
            <a:endParaRPr lang="en-GB" sz="900" dirty="0">
              <a:latin typeface="Calibri" panose="020F0502020204030204" pitchFamily="34" charset="0"/>
              <a:cs typeface="Calibri" panose="020F0502020204030204" pitchFamily="34" charset="0"/>
            </a:endParaRPr>
          </a:p>
          <a:p>
            <a:pPr marL="244475" marR="312420" indent="-171450">
              <a:lnSpc>
                <a:spcPct val="124000"/>
              </a:lnSpc>
              <a:spcBef>
                <a:spcPts val="5"/>
              </a:spcBef>
              <a:buFont typeface="Arial" panose="020B0604020202020204" pitchFamily="34" charset="0"/>
              <a:buChar char="•"/>
            </a:pPr>
            <a:r>
              <a:rPr lang="en-GB" sz="900" dirty="0">
                <a:latin typeface="Calibri" panose="020F0502020204030204" pitchFamily="34" charset="0"/>
                <a:cs typeface="Calibri" panose="020F0502020204030204" pitchFamily="34" charset="0"/>
                <a:hlinkClick r:id="rId4"/>
              </a:rPr>
              <a:t>PE and sport premium: conditions of grant 2025 to 2026 - GOV.UK</a:t>
            </a:r>
            <a:endParaRPr lang="en-GB" sz="85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49483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D0551-469A-DEBD-2409-100B2C306D33}"/>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653D601A-6B9B-B24F-954C-6D0ACC4C5EDD}"/>
              </a:ext>
            </a:extLst>
          </p:cNvPr>
          <p:cNvPicPr>
            <a:picLocks noChangeAspect="1"/>
          </p:cNvPicPr>
          <p:nvPr/>
        </p:nvPicPr>
        <p:blipFill>
          <a:blip r:embed="rId2"/>
          <a:stretch>
            <a:fillRect/>
          </a:stretch>
        </p:blipFill>
        <p:spPr>
          <a:xfrm>
            <a:off x="-16769" y="0"/>
            <a:ext cx="6173264" cy="4322536"/>
          </a:xfrm>
          <a:prstGeom prst="rect">
            <a:avLst/>
          </a:prstGeom>
        </p:spPr>
      </p:pic>
      <p:sp>
        <p:nvSpPr>
          <p:cNvPr id="4" name="TextBox 3">
            <a:extLst>
              <a:ext uri="{FF2B5EF4-FFF2-40B4-BE49-F238E27FC236}">
                <a16:creationId xmlns:a16="http://schemas.microsoft.com/office/drawing/2014/main" id="{DBBFD564-002E-61DE-9DBD-A3D6F53646DD}"/>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Review of the last academic year (2024/2025)</a:t>
            </a:r>
          </a:p>
        </p:txBody>
      </p:sp>
      <p:sp>
        <p:nvSpPr>
          <p:cNvPr id="6" name="TextBox 5">
            <a:extLst>
              <a:ext uri="{FF2B5EF4-FFF2-40B4-BE49-F238E27FC236}">
                <a16:creationId xmlns:a16="http://schemas.microsoft.com/office/drawing/2014/main" id="{61D9F60F-F13B-1086-50C1-85D73CC0740F}"/>
              </a:ext>
            </a:extLst>
          </p:cNvPr>
          <p:cNvSpPr txBox="1"/>
          <p:nvPr/>
        </p:nvSpPr>
        <p:spPr>
          <a:xfrm>
            <a:off x="241825" y="635438"/>
            <a:ext cx="5684413" cy="893130"/>
          </a:xfrm>
          <a:prstGeom prst="rect">
            <a:avLst/>
          </a:prstGeom>
          <a:noFill/>
        </p:spPr>
        <p:txBody>
          <a:bodyPr wrap="square" rtlCol="0">
            <a:spAutoFit/>
          </a:bodyPr>
          <a:lstStyle/>
          <a:p>
            <a:pPr marL="171450" indent="-171450">
              <a:lnSpc>
                <a:spcPct val="124000"/>
              </a:lnSpc>
              <a:buFont typeface="Arial" panose="020B0604020202020204" pitchFamily="34" charset="0"/>
              <a:buChar char="•"/>
            </a:pPr>
            <a:r>
              <a:rPr lang="en-US" sz="850" dirty="0"/>
              <a:t>Take some time to reflect on your intent, implementation and impact from last academic year to celebrate your wins but to also think about improvements for the year ahead.</a:t>
            </a:r>
          </a:p>
          <a:p>
            <a:pPr marL="171450" indent="-171450">
              <a:lnSpc>
                <a:spcPct val="124000"/>
              </a:lnSpc>
              <a:buFont typeface="Arial" panose="020B0604020202020204" pitchFamily="34" charset="0"/>
              <a:buChar char="•"/>
            </a:pPr>
            <a:r>
              <a:rPr lang="en-US" sz="850" dirty="0"/>
              <a:t>You do not need to complete every box. Just record the information that is key to your school's priorities and areas of focus.</a:t>
            </a:r>
          </a:p>
          <a:p>
            <a:pPr>
              <a:lnSpc>
                <a:spcPct val="124000"/>
              </a:lnSpc>
            </a:pPr>
            <a:r>
              <a:rPr lang="en-US" sz="850" b="1" i="1" dirty="0"/>
              <a:t>Remember</a:t>
            </a:r>
            <a:r>
              <a:rPr lang="en-US" sz="850" i="1" dirty="0"/>
              <a:t> - Be clear about how you focused spending on key groups such as SEND, girls and disadvantaged pupils. </a:t>
            </a:r>
          </a:p>
        </p:txBody>
      </p:sp>
      <p:graphicFrame>
        <p:nvGraphicFramePr>
          <p:cNvPr id="10" name="Table 9">
            <a:extLst>
              <a:ext uri="{FF2B5EF4-FFF2-40B4-BE49-F238E27FC236}">
                <a16:creationId xmlns:a16="http://schemas.microsoft.com/office/drawing/2014/main" id="{065D4AC4-7957-AA62-C1A0-FE4F2CF00CA3}"/>
              </a:ext>
            </a:extLst>
          </p:cNvPr>
          <p:cNvGraphicFramePr>
            <a:graphicFrameLocks noGrp="1"/>
          </p:cNvGraphicFramePr>
          <p:nvPr>
            <p:extLst>
              <p:ext uri="{D42A27DB-BD31-4B8C-83A1-F6EECF244321}">
                <p14:modId xmlns:p14="http://schemas.microsoft.com/office/powerpoint/2010/main" val="3731061405"/>
              </p:ext>
            </p:extLst>
          </p:nvPr>
        </p:nvGraphicFramePr>
        <p:xfrm>
          <a:off x="298297" y="1672070"/>
          <a:ext cx="5191799" cy="2527487"/>
        </p:xfrm>
        <a:graphic>
          <a:graphicData uri="http://schemas.openxmlformats.org/drawingml/2006/table">
            <a:tbl>
              <a:tblPr firstRow="1" bandRow="1">
                <a:tableStyleId>{5C22544A-7EE6-4342-B048-85BDC9FD1C3A}</a:tableStyleId>
              </a:tblPr>
              <a:tblGrid>
                <a:gridCol w="1711987">
                  <a:extLst>
                    <a:ext uri="{9D8B030D-6E8A-4147-A177-3AD203B41FA5}">
                      <a16:colId xmlns:a16="http://schemas.microsoft.com/office/drawing/2014/main" val="1397519339"/>
                    </a:ext>
                  </a:extLst>
                </a:gridCol>
                <a:gridCol w="1671955">
                  <a:extLst>
                    <a:ext uri="{9D8B030D-6E8A-4147-A177-3AD203B41FA5}">
                      <a16:colId xmlns:a16="http://schemas.microsoft.com/office/drawing/2014/main" val="279180329"/>
                    </a:ext>
                  </a:extLst>
                </a:gridCol>
                <a:gridCol w="1807857">
                  <a:extLst>
                    <a:ext uri="{9D8B030D-6E8A-4147-A177-3AD203B41FA5}">
                      <a16:colId xmlns:a16="http://schemas.microsoft.com/office/drawing/2014/main" val="1532179531"/>
                    </a:ext>
                  </a:extLst>
                </a:gridCol>
              </a:tblGrid>
              <a:tr h="226247">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hlinkClick r:id="rId3"/>
                        </a:rPr>
                        <a:t>Swimming and Water Safety</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What went well? Supporting evidence?</a:t>
                      </a:r>
                      <a:r>
                        <a:rPr lang="en-GB" sz="700" dirty="0">
                          <a:solidFill>
                            <a:sysClr val="windowText" lastClr="000000"/>
                          </a:solidFill>
                          <a:effectLst/>
                          <a:latin typeface="Calibri" panose="020F0502020204030204" pitchFamily="34" charset="0"/>
                          <a:cs typeface="Calibri" panose="020F0502020204030204" pitchFamily="34" charset="0"/>
                        </a:rPr>
                        <a:t> </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What didn't go well? Supporting evidence? </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1. </a:t>
                      </a:r>
                      <a:r>
                        <a:rPr lang="en-US" sz="700" dirty="0">
                          <a:effectLst/>
                          <a:latin typeface="Calibri" panose="020F0502020204030204" pitchFamily="34" charset="0"/>
                          <a:cs typeface="Calibri" panose="020F0502020204030204" pitchFamily="34" charset="0"/>
                        </a:rPr>
                        <a:t>Swim competently, confidently and proficiently over a distance of at least 25 </a:t>
                      </a:r>
                      <a:r>
                        <a:rPr lang="en-US" sz="700" dirty="0" err="1">
                          <a:effectLst/>
                          <a:latin typeface="Calibri" panose="020F0502020204030204" pitchFamily="34" charset="0"/>
                          <a:cs typeface="Calibri" panose="020F0502020204030204" pitchFamily="34" charset="0"/>
                        </a:rPr>
                        <a:t>metres</a:t>
                      </a:r>
                      <a:endParaRPr lang="en-GB" sz="700" dirty="0">
                        <a:effectLst/>
                        <a:latin typeface="Calibri" panose="020F0502020204030204" pitchFamily="34" charset="0"/>
                        <a:ea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latin typeface="Calibri" panose="020F0502020204030204" pitchFamily="34" charset="0"/>
                          <a:cs typeface="Calibri" panose="020F0502020204030204" pitchFamily="34" charset="0"/>
                        </a:rPr>
                        <a:t>64% of pupils in Y6 can swim 25 </a:t>
                      </a:r>
                      <a:r>
                        <a:rPr lang="en-US" sz="700" b="1" dirty="0" err="1">
                          <a:latin typeface="Calibri" panose="020F0502020204030204" pitchFamily="34" charset="0"/>
                          <a:cs typeface="Calibri" panose="020F0502020204030204" pitchFamily="34" charset="0"/>
                        </a:rPr>
                        <a:t>metres</a:t>
                      </a:r>
                      <a:endParaRPr lang="en-US" sz="700" b="1"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GB" sz="7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latin typeface="Calibri" panose="020F0502020204030204" pitchFamily="34" charset="0"/>
                          <a:cs typeface="Calibri" panose="020F0502020204030204" pitchFamily="34" charset="0"/>
                        </a:rPr>
                        <a:t>Fortunately, many of this year’s cohort have swimming lessons outside of school which has impacted the percentage this year.</a:t>
                      </a: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GB" sz="700" dirty="0">
                          <a:latin typeface="Calibri" panose="020F0502020204030204" pitchFamily="34" charset="0"/>
                          <a:cs typeface="Calibri" panose="020F0502020204030204" pitchFamily="34" charset="0"/>
                        </a:rPr>
                        <a:t>Limited number of pupils accessing swimming lessons due to cost of transport to the pool. </a:t>
                      </a:r>
                    </a:p>
                    <a:p>
                      <a:endParaRPr lang="en-GB" sz="700" dirty="0">
                        <a:latin typeface="Calibri" panose="020F0502020204030204" pitchFamily="34" charset="0"/>
                        <a:cs typeface="Calibri" panose="020F0502020204030204" pitchFamily="34" charset="0"/>
                      </a:endParaRPr>
                    </a:p>
                    <a:p>
                      <a:r>
                        <a:rPr lang="en-GB" sz="700" dirty="0">
                          <a:latin typeface="Calibri" panose="020F0502020204030204" pitchFamily="34" charset="0"/>
                          <a:cs typeface="Calibri" panose="020F0502020204030204" pitchFamily="34" charset="0"/>
                        </a:rPr>
                        <a:t>Unable to use local pool.</a:t>
                      </a: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8148111"/>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2. </a:t>
                      </a:r>
                      <a:r>
                        <a:rPr lang="en-US" sz="700" dirty="0">
                          <a:effectLst/>
                          <a:latin typeface="Calibri" panose="020F0502020204030204" pitchFamily="34" charset="0"/>
                          <a:cs typeface="Calibri" panose="020F0502020204030204" pitchFamily="34" charset="0"/>
                        </a:rPr>
                        <a:t>Use a range of strokes effectively (for example, front crawl, backstroke and breaststroke)</a:t>
                      </a:r>
                      <a:endParaRPr lang="en-GB" sz="700" dirty="0">
                        <a:effectLst/>
                        <a:latin typeface="Calibri" panose="020F0502020204030204" pitchFamily="34" charset="0"/>
                        <a:ea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latin typeface="Calibri" panose="020F0502020204030204" pitchFamily="34" charset="0"/>
                          <a:cs typeface="Calibri" panose="020F0502020204030204" pitchFamily="34" charset="0"/>
                        </a:rPr>
                        <a:t>50% of pupils in Y6 can use a range of strokes effectively.</a:t>
                      </a:r>
                    </a:p>
                    <a:p>
                      <a:endParaRPr lang="en-US" sz="700" dirty="0">
                        <a:latin typeface="Calibri" panose="020F0502020204030204" pitchFamily="34" charset="0"/>
                        <a:cs typeface="Calibri" panose="020F0502020204030204" pitchFamily="34" charset="0"/>
                      </a:endParaRPr>
                    </a:p>
                    <a:p>
                      <a:r>
                        <a:rPr lang="en-US" sz="700" dirty="0">
                          <a:latin typeface="Calibri" panose="020F0502020204030204" pitchFamily="34" charset="0"/>
                          <a:cs typeface="Calibri" panose="020F0502020204030204" pitchFamily="34" charset="0"/>
                        </a:rPr>
                        <a:t>Evidence from previous data shared by swimming instructor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GB" sz="700" dirty="0">
                          <a:latin typeface="Calibri" panose="020F0502020204030204" pitchFamily="34" charset="0"/>
                          <a:cs typeface="Calibri" panose="020F0502020204030204" pitchFamily="34" charset="0"/>
                        </a:rPr>
                        <a:t>Although we have a good percentage of children swimming 25m, not all of them are competent at swimming a range of strokes.</a:t>
                      </a:r>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850329"/>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3. </a:t>
                      </a:r>
                      <a:r>
                        <a:rPr lang="en-US" sz="700" dirty="0">
                          <a:effectLst/>
                          <a:latin typeface="Calibri" panose="020F0502020204030204" pitchFamily="34" charset="0"/>
                          <a:cs typeface="Calibri" panose="020F0502020204030204" pitchFamily="34" charset="0"/>
                        </a:rPr>
                        <a:t>Perform safe self-rescue in different water-based situations</a:t>
                      </a:r>
                      <a:endParaRPr lang="en-GB" sz="700" dirty="0">
                        <a:effectLst/>
                        <a:latin typeface="Calibri" panose="020F0502020204030204" pitchFamily="34" charset="0"/>
                        <a:ea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latin typeface="Calibri" panose="020F0502020204030204" pitchFamily="34" charset="0"/>
                          <a:cs typeface="Calibri" panose="020F0502020204030204" pitchFamily="34" charset="0"/>
                        </a:rPr>
                        <a:t>64% of pupils in Y6 perform self-rescue in different water-based situations.</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latin typeface="Calibri" panose="020F0502020204030204" pitchFamily="34" charset="0"/>
                          <a:cs typeface="Calibri" panose="020F0502020204030204" pitchFamily="34" charset="0"/>
                        </a:rPr>
                        <a:t>Evidence from previous data shared by swimming instructor</a:t>
                      </a:r>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73458530"/>
                  </a:ext>
                </a:extLst>
              </a:tr>
            </a:tbl>
          </a:graphicData>
        </a:graphic>
      </p:graphicFrame>
    </p:spTree>
    <p:extLst>
      <p:ext uri="{BB962C8B-B14F-4D97-AF65-F5344CB8AC3E}">
        <p14:creationId xmlns:p14="http://schemas.microsoft.com/office/powerpoint/2010/main" val="1912434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5B673-A646-6C19-D15A-944B76414D73}"/>
            </a:ext>
          </a:extLst>
        </p:cNvPr>
        <p:cNvGrpSpPr/>
        <p:nvPr/>
      </p:nvGrpSpPr>
      <p:grpSpPr>
        <a:xfrm>
          <a:off x="0" y="0"/>
          <a:ext cx="0" cy="0"/>
          <a:chOff x="0" y="0"/>
          <a:chExt cx="0" cy="0"/>
        </a:xfrm>
      </p:grpSpPr>
      <p:pic>
        <p:nvPicPr>
          <p:cNvPr id="6" name="Picture 5" descr="A screenshot of a computer&#10;&#10;AI-generated content may be incorrect.">
            <a:extLst>
              <a:ext uri="{FF2B5EF4-FFF2-40B4-BE49-F238E27FC236}">
                <a16:creationId xmlns:a16="http://schemas.microsoft.com/office/drawing/2014/main" id="{B56A260E-BF05-0A5C-4E38-14F45B4DA304}"/>
              </a:ext>
            </a:extLst>
          </p:cNvPr>
          <p:cNvPicPr>
            <a:picLocks noChangeAspect="1"/>
          </p:cNvPicPr>
          <p:nvPr/>
        </p:nvPicPr>
        <p:blipFill>
          <a:blip r:embed="rId2"/>
          <a:stretch>
            <a:fillRect/>
          </a:stretch>
        </p:blipFill>
        <p:spPr>
          <a:xfrm>
            <a:off x="-26726" y="0"/>
            <a:ext cx="6173264" cy="4322536"/>
          </a:xfrm>
          <a:prstGeom prst="rect">
            <a:avLst/>
          </a:prstGeom>
        </p:spPr>
      </p:pic>
      <p:sp>
        <p:nvSpPr>
          <p:cNvPr id="4" name="TextBox 3">
            <a:extLst>
              <a:ext uri="{FF2B5EF4-FFF2-40B4-BE49-F238E27FC236}">
                <a16:creationId xmlns:a16="http://schemas.microsoft.com/office/drawing/2014/main" id="{58774285-6350-5F9D-309A-493EA80BAD9B}"/>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Review of the last academic year (2024/2025)</a:t>
            </a:r>
          </a:p>
        </p:txBody>
      </p:sp>
      <p:graphicFrame>
        <p:nvGraphicFramePr>
          <p:cNvPr id="5" name="Table 4">
            <a:extLst>
              <a:ext uri="{FF2B5EF4-FFF2-40B4-BE49-F238E27FC236}">
                <a16:creationId xmlns:a16="http://schemas.microsoft.com/office/drawing/2014/main" id="{BB7A6755-CF87-7230-570A-7309BBAF653F}"/>
              </a:ext>
            </a:extLst>
          </p:cNvPr>
          <p:cNvGraphicFramePr>
            <a:graphicFrameLocks noGrp="1"/>
          </p:cNvGraphicFramePr>
          <p:nvPr>
            <p:extLst>
              <p:ext uri="{D42A27DB-BD31-4B8C-83A1-F6EECF244321}">
                <p14:modId xmlns:p14="http://schemas.microsoft.com/office/powerpoint/2010/main" val="2658936702"/>
              </p:ext>
            </p:extLst>
          </p:nvPr>
        </p:nvGraphicFramePr>
        <p:xfrm>
          <a:off x="201820" y="631508"/>
          <a:ext cx="5530128" cy="3474720"/>
        </p:xfrm>
        <a:graphic>
          <a:graphicData uri="http://schemas.openxmlformats.org/drawingml/2006/table">
            <a:tbl>
              <a:tblPr firstRow="1" bandRow="1">
                <a:tableStyleId>{5C22544A-7EE6-4342-B048-85BDC9FD1C3A}</a:tableStyleId>
              </a:tblPr>
              <a:tblGrid>
                <a:gridCol w="1475726">
                  <a:extLst>
                    <a:ext uri="{9D8B030D-6E8A-4147-A177-3AD203B41FA5}">
                      <a16:colId xmlns:a16="http://schemas.microsoft.com/office/drawing/2014/main" val="1397519339"/>
                    </a:ext>
                  </a:extLst>
                </a:gridCol>
                <a:gridCol w="2612571">
                  <a:extLst>
                    <a:ext uri="{9D8B030D-6E8A-4147-A177-3AD203B41FA5}">
                      <a16:colId xmlns:a16="http://schemas.microsoft.com/office/drawing/2014/main" val="279180329"/>
                    </a:ext>
                  </a:extLst>
                </a:gridCol>
                <a:gridCol w="1441831">
                  <a:extLst>
                    <a:ext uri="{9D8B030D-6E8A-4147-A177-3AD203B41FA5}">
                      <a16:colId xmlns:a16="http://schemas.microsoft.com/office/drawing/2014/main" val="1532179531"/>
                    </a:ext>
                  </a:extLst>
                </a:gridCol>
              </a:tblGrid>
              <a:tr h="226247">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Key areas as outlined in PE and sport premium guidance</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What went well? Supporting evidence?</a:t>
                      </a:r>
                      <a:r>
                        <a:rPr lang="en-GB" sz="700" dirty="0">
                          <a:solidFill>
                            <a:sysClr val="windowText" lastClr="000000"/>
                          </a:solidFill>
                          <a:effectLst/>
                          <a:latin typeface="Calibri" panose="020F0502020204030204" pitchFamily="34" charset="0"/>
                          <a:cs typeface="Calibri" panose="020F0502020204030204" pitchFamily="34" charset="0"/>
                        </a:rPr>
                        <a:t> </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What didn't go well? Supporting evidence? </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1. </a:t>
                      </a:r>
                      <a:r>
                        <a:rPr lang="en-US" sz="700" dirty="0">
                          <a:effectLst/>
                          <a:latin typeface="Calibri" panose="020F0502020204030204" pitchFamily="34" charset="0"/>
                          <a:cs typeface="Calibri" panose="020F0502020204030204" pitchFamily="34" charset="0"/>
                        </a:rPr>
                        <a:t>Increasing confidence, knowledge and skills of all staff in teaching PE and sporting activities prioritising CPD and training where needed</a:t>
                      </a:r>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b="1" dirty="0">
                          <a:latin typeface="Calibri" panose="020F0502020204030204" pitchFamily="34" charset="0"/>
                          <a:cs typeface="Calibri" panose="020F0502020204030204" pitchFamily="34" charset="0"/>
                        </a:rPr>
                        <a:t>Get Set for PE Subscription</a:t>
                      </a:r>
                    </a:p>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latin typeface="Calibri" panose="020F0502020204030204" pitchFamily="34" charset="0"/>
                          <a:cs typeface="Calibri" panose="020F0502020204030204" pitchFamily="34" charset="0"/>
                        </a:rPr>
                        <a:t>Clear, balanced curriculum map to ensure a range of sports are covered and there is a clear progression between year groups</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GB" sz="7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GB" sz="700" b="1" dirty="0">
                          <a:latin typeface="Calibri" panose="020F0502020204030204" pitchFamily="34" charset="0"/>
                          <a:cs typeface="Calibri" panose="020F0502020204030204" pitchFamily="34" charset="0"/>
                        </a:rPr>
                        <a:t>Component Documents </a:t>
                      </a:r>
                    </a:p>
                    <a:p>
                      <a:pPr marL="0" marR="0" lvl="0" indent="0" algn="l" defTabSz="575981" rtl="0" eaLnBrk="1" fontAlgn="auto" latinLnBrk="0" hangingPunct="1">
                        <a:lnSpc>
                          <a:spcPct val="100000"/>
                        </a:lnSpc>
                        <a:spcBef>
                          <a:spcPts val="0"/>
                        </a:spcBef>
                        <a:spcAft>
                          <a:spcPts val="0"/>
                        </a:spcAft>
                        <a:buClrTx/>
                        <a:buSzTx/>
                        <a:buFontTx/>
                        <a:buNone/>
                        <a:tabLst/>
                        <a:defRPr/>
                      </a:pPr>
                      <a:r>
                        <a:rPr lang="en-GB" sz="700" b="0" dirty="0">
                          <a:latin typeface="Calibri" panose="020F0502020204030204" pitchFamily="34" charset="0"/>
                          <a:cs typeface="Calibri" panose="020F0502020204030204" pitchFamily="34" charset="0"/>
                        </a:rPr>
                        <a:t>Component documents have begun to be created across the curriculum across the year groups. All staff know and understand the 3 pillars of progression and are able to plan lessons based on children’s prior learning and where they go to next. Progression is evident across the years.</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GB" sz="7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GB" sz="700" b="1" dirty="0">
                          <a:latin typeface="Calibri" panose="020F0502020204030204" pitchFamily="34" charset="0"/>
                          <a:cs typeface="Calibri" panose="020F0502020204030204" pitchFamily="34" charset="0"/>
                        </a:rPr>
                        <a:t>Specialist Coaches</a:t>
                      </a:r>
                    </a:p>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latin typeface="Calibri" panose="020F0502020204030204" pitchFamily="34" charset="0"/>
                          <a:cs typeface="Calibri" panose="020F0502020204030204" pitchFamily="34" charset="0"/>
                        </a:rPr>
                        <a:t>Staff have worked alongside coaches to enhance CPD and have increased their knowledge of the PE curriculum and develop their confidence to deliver high quality lessons in the future.</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GB" sz="7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GB" sz="700" b="1" dirty="0">
                          <a:latin typeface="Calibri" panose="020F0502020204030204" pitchFamily="34" charset="0"/>
                          <a:cs typeface="Calibri" panose="020F0502020204030204" pitchFamily="34" charset="0"/>
                        </a:rPr>
                        <a:t>Sports Ambassadors Programme</a:t>
                      </a:r>
                    </a:p>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latin typeface="Calibri" panose="020F0502020204030204" pitchFamily="34" charset="0"/>
                          <a:cs typeface="Calibri" panose="020F0502020204030204" pitchFamily="34" charset="0"/>
                        </a:rPr>
                        <a:t>Sports leaders confident to plan and deliver an after- school club for younger children.</a:t>
                      </a:r>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r>
                        <a:rPr lang="en-US" sz="700" dirty="0">
                          <a:latin typeface="Calibri" panose="020F0502020204030204" pitchFamily="34" charset="0"/>
                          <a:cs typeface="Calibri" panose="020F0502020204030204" pitchFamily="34" charset="0"/>
                        </a:rPr>
                        <a:t>The process to create these is lengthy. There are still several documents which need to be created across KS2.</a:t>
                      </a: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8148111"/>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2. </a:t>
                      </a:r>
                      <a:r>
                        <a:rPr lang="en-US" sz="700" dirty="0">
                          <a:effectLst/>
                          <a:latin typeface="Calibri" panose="020F0502020204030204" pitchFamily="34" charset="0"/>
                          <a:cs typeface="Calibri" panose="020F0502020204030204" pitchFamily="34" charset="0"/>
                        </a:rPr>
                        <a:t>Increasing engagement of all pupils in regular physical activity and sporting activities</a:t>
                      </a:r>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b="1" dirty="0">
                          <a:latin typeface="Calibri" panose="020F0502020204030204" pitchFamily="34" charset="0"/>
                          <a:cs typeface="Calibri" panose="020F0502020204030204" pitchFamily="34" charset="0"/>
                        </a:rPr>
                        <a:t>Launch of OPAL Programme</a:t>
                      </a:r>
                    </a:p>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latin typeface="Calibri" panose="020F0502020204030204" pitchFamily="34" charset="0"/>
                          <a:cs typeface="Calibri" panose="020F0502020204030204" pitchFamily="34" charset="0"/>
                        </a:rPr>
                        <a:t>All children experience active lunchtimes through a variety of OPAL elements promoting a minimum of 60 mins of physical activity a day. Staff are confident in their role as play leaders. OPAL areas evolve regularly. </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GB" sz="7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GB" sz="700" b="1" dirty="0">
                          <a:latin typeface="Calibri" panose="020F0502020204030204" pitchFamily="34" charset="0"/>
                          <a:cs typeface="Calibri" panose="020F0502020204030204" pitchFamily="34" charset="0"/>
                        </a:rPr>
                        <a:t>Sensory Circuits - SEND Children</a:t>
                      </a:r>
                    </a:p>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latin typeface="Calibri" panose="020F0502020204030204" pitchFamily="34" charset="0"/>
                          <a:cs typeface="Calibri" panose="020F0502020204030204" pitchFamily="34" charset="0"/>
                        </a:rPr>
                        <a:t>Sensory circuits permanently accessible for children who need movement/sensory breaks throughout the day.</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Limited number of after school clubs as the year progressed</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850329"/>
                  </a:ext>
                </a:extLst>
              </a:tr>
            </a:tbl>
          </a:graphicData>
        </a:graphic>
      </p:graphicFrame>
    </p:spTree>
    <p:extLst>
      <p:ext uri="{BB962C8B-B14F-4D97-AF65-F5344CB8AC3E}">
        <p14:creationId xmlns:p14="http://schemas.microsoft.com/office/powerpoint/2010/main" val="27559775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53B42-8C81-4DE7-625E-17DE05AD0C22}"/>
            </a:ext>
          </a:extLst>
        </p:cNvPr>
        <p:cNvGrpSpPr/>
        <p:nvPr/>
      </p:nvGrpSpPr>
      <p:grpSpPr>
        <a:xfrm>
          <a:off x="0" y="0"/>
          <a:ext cx="0" cy="0"/>
          <a:chOff x="0" y="0"/>
          <a:chExt cx="0" cy="0"/>
        </a:xfrm>
      </p:grpSpPr>
      <p:pic>
        <p:nvPicPr>
          <p:cNvPr id="6" name="Picture 5" descr="A screenshot of a computer&#10;&#10;AI-generated content may be incorrect.">
            <a:extLst>
              <a:ext uri="{FF2B5EF4-FFF2-40B4-BE49-F238E27FC236}">
                <a16:creationId xmlns:a16="http://schemas.microsoft.com/office/drawing/2014/main" id="{3AC1E9C2-1C91-6BAC-5047-CE0493D42E70}"/>
              </a:ext>
            </a:extLst>
          </p:cNvPr>
          <p:cNvPicPr>
            <a:picLocks noChangeAspect="1"/>
          </p:cNvPicPr>
          <p:nvPr/>
        </p:nvPicPr>
        <p:blipFill>
          <a:blip r:embed="rId2"/>
          <a:stretch>
            <a:fillRect/>
          </a:stretch>
        </p:blipFill>
        <p:spPr>
          <a:xfrm>
            <a:off x="-16769" y="0"/>
            <a:ext cx="6173264" cy="4322536"/>
          </a:xfrm>
          <a:prstGeom prst="rect">
            <a:avLst/>
          </a:prstGeom>
        </p:spPr>
      </p:pic>
      <p:sp>
        <p:nvSpPr>
          <p:cNvPr id="4" name="TextBox 3">
            <a:extLst>
              <a:ext uri="{FF2B5EF4-FFF2-40B4-BE49-F238E27FC236}">
                <a16:creationId xmlns:a16="http://schemas.microsoft.com/office/drawing/2014/main" id="{6E532BB3-3E8C-8C2B-D49F-407DAA50D1D2}"/>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Review of the last academic year (2024/2025)</a:t>
            </a:r>
          </a:p>
        </p:txBody>
      </p:sp>
      <p:graphicFrame>
        <p:nvGraphicFramePr>
          <p:cNvPr id="5" name="Table 4">
            <a:extLst>
              <a:ext uri="{FF2B5EF4-FFF2-40B4-BE49-F238E27FC236}">
                <a16:creationId xmlns:a16="http://schemas.microsoft.com/office/drawing/2014/main" id="{F9BDBC17-CD2E-90F4-A5E7-9D45B87765A4}"/>
              </a:ext>
            </a:extLst>
          </p:cNvPr>
          <p:cNvGraphicFramePr>
            <a:graphicFrameLocks noGrp="1" noDrilldown="1" noMove="1" noResize="1"/>
          </p:cNvGraphicFramePr>
          <p:nvPr>
            <p:extLst>
              <p:ext uri="{D42A27DB-BD31-4B8C-83A1-F6EECF244321}">
                <p14:modId xmlns:p14="http://schemas.microsoft.com/office/powerpoint/2010/main" val="1127213046"/>
              </p:ext>
            </p:extLst>
          </p:nvPr>
        </p:nvGraphicFramePr>
        <p:xfrm>
          <a:off x="304799" y="633397"/>
          <a:ext cx="5530128" cy="3459480"/>
        </p:xfrm>
        <a:graphic>
          <a:graphicData uri="http://schemas.openxmlformats.org/drawingml/2006/table">
            <a:tbl>
              <a:tblPr firstRow="1" bandRow="1">
                <a:tableStyleId>{5C22544A-7EE6-4342-B048-85BDC9FD1C3A}</a:tableStyleId>
              </a:tblPr>
              <a:tblGrid>
                <a:gridCol w="1711987">
                  <a:extLst>
                    <a:ext uri="{9D8B030D-6E8A-4147-A177-3AD203B41FA5}">
                      <a16:colId xmlns:a16="http://schemas.microsoft.com/office/drawing/2014/main" val="1397519339"/>
                    </a:ext>
                  </a:extLst>
                </a:gridCol>
                <a:gridCol w="2010284">
                  <a:extLst>
                    <a:ext uri="{9D8B030D-6E8A-4147-A177-3AD203B41FA5}">
                      <a16:colId xmlns:a16="http://schemas.microsoft.com/office/drawing/2014/main" val="279180329"/>
                    </a:ext>
                  </a:extLst>
                </a:gridCol>
                <a:gridCol w="1807857">
                  <a:extLst>
                    <a:ext uri="{9D8B030D-6E8A-4147-A177-3AD203B41FA5}">
                      <a16:colId xmlns:a16="http://schemas.microsoft.com/office/drawing/2014/main" val="1532179531"/>
                    </a:ext>
                  </a:extLst>
                </a:gridCol>
              </a:tblGrid>
              <a:tr h="226247">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Key areas as outlined in PE and sport premium guidance</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What went well? Supporting evidence?</a:t>
                      </a:r>
                      <a:r>
                        <a:rPr lang="en-GB" sz="700" dirty="0">
                          <a:solidFill>
                            <a:sysClr val="windowText" lastClr="000000"/>
                          </a:solidFill>
                          <a:effectLst/>
                          <a:latin typeface="Calibri" panose="020F0502020204030204" pitchFamily="34" charset="0"/>
                          <a:cs typeface="Calibri" panose="020F0502020204030204" pitchFamily="34" charset="0"/>
                        </a:rPr>
                        <a:t> </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What didn't go well? Supporting evidence? </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3. </a:t>
                      </a:r>
                      <a:r>
                        <a:rPr lang="en-US" sz="700" b="0" dirty="0">
                          <a:effectLst/>
                          <a:latin typeface="Calibri" panose="020F0502020204030204" pitchFamily="34" charset="0"/>
                          <a:cs typeface="Calibri" panose="020F0502020204030204" pitchFamily="34" charset="0"/>
                        </a:rPr>
                        <a:t>Raising the profile of PE and sport across the school, to support whole school improvement</a:t>
                      </a:r>
                      <a:endParaRPr lang="en-US" sz="700" b="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b="1" dirty="0">
                          <a:latin typeface="Calibri" panose="020F0502020204030204" pitchFamily="34" charset="0"/>
                          <a:cs typeface="Calibri" panose="020F0502020204030204" pitchFamily="34" charset="0"/>
                        </a:rPr>
                        <a:t>Audit of Resources</a:t>
                      </a:r>
                    </a:p>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latin typeface="Calibri" panose="020F0502020204030204" pitchFamily="34" charset="0"/>
                          <a:cs typeface="Calibri" panose="020F0502020204030204" pitchFamily="34" charset="0"/>
                        </a:rPr>
                        <a:t>More pupils meeting their daily physical activity goal e.g. more resources for OPAL/Physical Education, School Sports and Physical </a:t>
                      </a:r>
                      <a:r>
                        <a:rPr lang="en-GB" sz="700" dirty="0" err="1">
                          <a:latin typeface="Calibri" panose="020F0502020204030204" pitchFamily="34" charset="0"/>
                          <a:cs typeface="Calibri" panose="020F0502020204030204" pitchFamily="34" charset="0"/>
                        </a:rPr>
                        <a:t>Acitivity</a:t>
                      </a:r>
                      <a:r>
                        <a:rPr lang="en-GB" sz="700" dirty="0">
                          <a:latin typeface="Calibri" panose="020F0502020204030204" pitchFamily="34" charset="0"/>
                          <a:cs typeface="Calibri" panose="020F0502020204030204" pitchFamily="34" charset="0"/>
                        </a:rPr>
                        <a:t> (PESSPA) sessions.</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GB" sz="7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GB" sz="700" b="1" dirty="0">
                          <a:latin typeface="Calibri" panose="020F0502020204030204" pitchFamily="34" charset="0"/>
                          <a:cs typeface="Calibri" panose="020F0502020204030204" pitchFamily="34" charset="0"/>
                        </a:rPr>
                        <a:t>Shared Achievements</a:t>
                      </a:r>
                    </a:p>
                    <a:p>
                      <a:pPr marL="0" marR="0" lvl="0" indent="0" algn="l" defTabSz="575981" rtl="0" eaLnBrk="1" fontAlgn="auto" latinLnBrk="0" hangingPunct="1">
                        <a:lnSpc>
                          <a:spcPct val="100000"/>
                        </a:lnSpc>
                        <a:spcBef>
                          <a:spcPts val="0"/>
                        </a:spcBef>
                        <a:spcAft>
                          <a:spcPts val="0"/>
                        </a:spcAft>
                        <a:buClrTx/>
                        <a:buSzTx/>
                        <a:buFontTx/>
                        <a:buNone/>
                        <a:tabLst/>
                        <a:defRPr/>
                      </a:pPr>
                      <a:r>
                        <a:rPr lang="en-GB" sz="700" b="0" dirty="0">
                          <a:latin typeface="Calibri" panose="020F0502020204030204" pitchFamily="34" charset="0"/>
                          <a:cs typeface="Calibri" panose="020F0502020204030204" pitchFamily="34" charset="0"/>
                        </a:rPr>
                        <a:t>Acknowledgement</a:t>
                      </a:r>
                      <a:r>
                        <a:rPr lang="en-GB" sz="700" dirty="0">
                          <a:latin typeface="Calibri" panose="020F0502020204030204" pitchFamily="34" charset="0"/>
                          <a:cs typeface="Calibri" panose="020F0502020204030204" pitchFamily="34" charset="0"/>
                        </a:rPr>
                        <a:t> of success/resilience/perseverance across PE, SS and PA  alongside extra curricular achievements in Celebration Assemblies.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8148111"/>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4. </a:t>
                      </a:r>
                      <a:r>
                        <a:rPr lang="en-US" sz="700" dirty="0">
                          <a:effectLst/>
                          <a:latin typeface="Calibri" panose="020F0502020204030204" pitchFamily="34" charset="0"/>
                          <a:cs typeface="Calibri" panose="020F0502020204030204" pitchFamily="34" charset="0"/>
                        </a:rPr>
                        <a:t>Offer a broader and more equal experience of a range of sports and physical activities to all pupils and ensure equal access to sport for boys and girls</a:t>
                      </a:r>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latin typeface="Calibri" panose="020F0502020204030204" pitchFamily="34" charset="0"/>
                          <a:cs typeface="Calibri" panose="020F0502020204030204" pitchFamily="34" charset="0"/>
                        </a:rPr>
                        <a:t>Specialist Coaches (Curriculum and after school)</a:t>
                      </a:r>
                    </a:p>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Every year group had the opportunity to take part in a club. Every child had specialist coaching. </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850329"/>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5. </a:t>
                      </a:r>
                      <a:r>
                        <a:rPr lang="en-US" sz="700" dirty="0">
                          <a:effectLst/>
                          <a:latin typeface="Calibri" panose="020F0502020204030204" pitchFamily="34" charset="0"/>
                          <a:cs typeface="Calibri" panose="020F0502020204030204" pitchFamily="34" charset="0"/>
                        </a:rPr>
                        <a:t>Increasing participation in competitive sport</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700" b="1" dirty="0">
                          <a:latin typeface="Calibri" panose="020F0502020204030204" pitchFamily="34" charset="0"/>
                          <a:cs typeface="Calibri" panose="020F0502020204030204" pitchFamily="34" charset="0"/>
                        </a:rPr>
                        <a:t>School Sports Nottingham Festivals and Participation Events</a:t>
                      </a:r>
                    </a:p>
                    <a:p>
                      <a:r>
                        <a:rPr lang="en-GB" sz="700" dirty="0">
                          <a:latin typeface="Calibri" panose="020F0502020204030204" pitchFamily="34" charset="0"/>
                          <a:cs typeface="Calibri" panose="020F0502020204030204" pitchFamily="34" charset="0"/>
                        </a:rPr>
                        <a:t>High percentage of pupils have had the opportunity to compete in inter school competitions</a:t>
                      </a:r>
                    </a:p>
                    <a:p>
                      <a:r>
                        <a:rPr lang="en-GB" sz="700" dirty="0">
                          <a:latin typeface="Calibri" panose="020F0502020204030204" pitchFamily="34" charset="0"/>
                          <a:cs typeface="Calibri" panose="020F0502020204030204" pitchFamily="34" charset="0"/>
                        </a:rPr>
                        <a:t>Pupils in Y4 experience Personal Best Competition, trying to beat their score at a later date </a:t>
                      </a:r>
                    </a:p>
                    <a:p>
                      <a:r>
                        <a:rPr lang="en-GB" sz="700" dirty="0">
                          <a:latin typeface="Calibri" panose="020F0502020204030204" pitchFamily="34" charset="0"/>
                          <a:cs typeface="Calibri" panose="020F0502020204030204" pitchFamily="34" charset="0"/>
                        </a:rPr>
                        <a:t>All SEND pupils have had the opportunity to participate in festivals where emphasis is on enjoyment.</a:t>
                      </a:r>
                    </a:p>
                    <a:p>
                      <a:r>
                        <a:rPr lang="en-GB" sz="700" dirty="0">
                          <a:latin typeface="Calibri" panose="020F0502020204030204" pitchFamily="34" charset="0"/>
                          <a:cs typeface="Calibri" panose="020F0502020204030204" pitchFamily="34" charset="0"/>
                        </a:rPr>
                        <a:t>Y5/6 boys and girls teams for FA events.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Transporting costs to and from events</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Limited staffing to attend events.</a:t>
                      </a: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bl>
          </a:graphicData>
        </a:graphic>
      </p:graphicFrame>
    </p:spTree>
    <p:extLst>
      <p:ext uri="{BB962C8B-B14F-4D97-AF65-F5344CB8AC3E}">
        <p14:creationId xmlns:p14="http://schemas.microsoft.com/office/powerpoint/2010/main" val="22122142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D434C-40D3-B593-20E1-7F77321E8D22}"/>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E026D05E-2A4F-B56B-D369-7D73D5C3E07D}"/>
              </a:ext>
            </a:extLst>
          </p:cNvPr>
          <p:cNvPicPr>
            <a:picLocks noChangeAspect="1"/>
          </p:cNvPicPr>
          <p:nvPr/>
        </p:nvPicPr>
        <p:blipFill>
          <a:blip r:embed="rId2"/>
          <a:stretch>
            <a:fillRect/>
          </a:stretch>
        </p:blipFill>
        <p:spPr>
          <a:xfrm>
            <a:off x="-2809" y="0"/>
            <a:ext cx="6166284" cy="4322536"/>
          </a:xfrm>
          <a:prstGeom prst="rect">
            <a:avLst/>
          </a:prstGeom>
        </p:spPr>
      </p:pic>
      <p:sp>
        <p:nvSpPr>
          <p:cNvPr id="4" name="TextBox 3">
            <a:extLst>
              <a:ext uri="{FF2B5EF4-FFF2-40B4-BE49-F238E27FC236}">
                <a16:creationId xmlns:a16="http://schemas.microsoft.com/office/drawing/2014/main" id="{5068A47E-05FA-E59E-E6B8-458180D7CF21}"/>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Aims for the next academic year (2025/2026)</a:t>
            </a:r>
          </a:p>
        </p:txBody>
      </p:sp>
      <p:sp>
        <p:nvSpPr>
          <p:cNvPr id="2" name="TextBox 1">
            <a:extLst>
              <a:ext uri="{FF2B5EF4-FFF2-40B4-BE49-F238E27FC236}">
                <a16:creationId xmlns:a16="http://schemas.microsoft.com/office/drawing/2014/main" id="{DF6A6CD2-88E8-9610-81B4-3451EA6069CB}"/>
              </a:ext>
            </a:extLst>
          </p:cNvPr>
          <p:cNvSpPr txBox="1"/>
          <p:nvPr/>
        </p:nvSpPr>
        <p:spPr>
          <a:xfrm>
            <a:off x="241825" y="607518"/>
            <a:ext cx="5684413" cy="1561646"/>
          </a:xfrm>
          <a:prstGeom prst="rect">
            <a:avLst/>
          </a:prstGeom>
          <a:noFill/>
        </p:spPr>
        <p:txBody>
          <a:bodyPr wrap="square" rtlCol="0">
            <a:spAutoFit/>
          </a:bodyPr>
          <a:lstStyle/>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Using your whole school priorities, school development plan and previous PE, school sport and physical activity data, set out your aims for the year ahead. </a:t>
            </a:r>
          </a:p>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Think about specific areas of need such as </a:t>
            </a:r>
            <a:r>
              <a:rPr lang="en-US" sz="850" b="1" dirty="0">
                <a:latin typeface="Calibri" panose="020F0502020204030204" pitchFamily="34" charset="0"/>
                <a:cs typeface="Calibri" panose="020F0502020204030204" pitchFamily="34" charset="0"/>
              </a:rPr>
              <a:t>inactive girls, SEND and disadvantaged pupils</a:t>
            </a:r>
          </a:p>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Remember to also input your swimming data and reflections in the table located at the bottom of this page.</a:t>
            </a:r>
          </a:p>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Consider which of the 5 key areas improvements will be focusing on:</a:t>
            </a:r>
          </a:p>
          <a:p>
            <a:pPr>
              <a:lnSpc>
                <a:spcPct val="124000"/>
              </a:lnSpc>
            </a:pPr>
            <a:r>
              <a:rPr lang="en-US" sz="700" i="1" dirty="0">
                <a:latin typeface="Calibri" panose="020F0502020204030204" pitchFamily="34" charset="0"/>
                <a:cs typeface="Calibri" panose="020F0502020204030204" pitchFamily="34" charset="0"/>
              </a:rPr>
              <a:t>1. Increasing confidence, knowledge and skills of all staff in teaching PE and sporting activities </a:t>
            </a:r>
            <a:r>
              <a:rPr lang="en-US" sz="700" i="1" dirty="0" err="1">
                <a:latin typeface="Calibri" panose="020F0502020204030204" pitchFamily="34" charset="0"/>
                <a:cs typeface="Calibri" panose="020F0502020204030204" pitchFamily="34" charset="0"/>
              </a:rPr>
              <a:t>prioritising</a:t>
            </a:r>
            <a:r>
              <a:rPr lang="en-US" sz="700" i="1" dirty="0">
                <a:latin typeface="Calibri" panose="020F0502020204030204" pitchFamily="34" charset="0"/>
                <a:cs typeface="Calibri" panose="020F0502020204030204" pitchFamily="34" charset="0"/>
              </a:rPr>
              <a:t> CPD and training where needed.</a:t>
            </a:r>
          </a:p>
          <a:p>
            <a:pPr>
              <a:lnSpc>
                <a:spcPct val="124000"/>
              </a:lnSpc>
            </a:pPr>
            <a:r>
              <a:rPr lang="en-US" sz="700" i="1" dirty="0">
                <a:latin typeface="Calibri" panose="020F0502020204030204" pitchFamily="34" charset="0"/>
                <a:cs typeface="Calibri" panose="020F0502020204030204" pitchFamily="34" charset="0"/>
              </a:rPr>
              <a:t>2. Increasing engagement of all pupils in regular physical activity and sporting activities</a:t>
            </a:r>
          </a:p>
          <a:p>
            <a:pPr>
              <a:lnSpc>
                <a:spcPct val="124000"/>
              </a:lnSpc>
            </a:pPr>
            <a:r>
              <a:rPr lang="en-US" sz="700" i="1" dirty="0">
                <a:latin typeface="Calibri" panose="020F0502020204030204" pitchFamily="34" charset="0"/>
                <a:cs typeface="Calibri" panose="020F0502020204030204" pitchFamily="34" charset="0"/>
              </a:rPr>
              <a:t>3. Raising the profile of PE and sport across the school, to support whole school improvement</a:t>
            </a:r>
          </a:p>
          <a:p>
            <a:pPr>
              <a:lnSpc>
                <a:spcPct val="124000"/>
              </a:lnSpc>
            </a:pPr>
            <a:r>
              <a:rPr lang="en-US" sz="700" i="1" dirty="0">
                <a:latin typeface="Calibri" panose="020F0502020204030204" pitchFamily="34" charset="0"/>
                <a:cs typeface="Calibri" panose="020F0502020204030204" pitchFamily="34" charset="0"/>
              </a:rPr>
              <a:t>4. Offer a broader and more equal experience of a range of sports and physical activities to all pupils and ensure equal access to sport for boys  and girls</a:t>
            </a:r>
          </a:p>
          <a:p>
            <a:pPr>
              <a:lnSpc>
                <a:spcPct val="124000"/>
              </a:lnSpc>
            </a:pPr>
            <a:r>
              <a:rPr lang="en-US" sz="700" i="1" dirty="0">
                <a:latin typeface="Calibri" panose="020F0502020204030204" pitchFamily="34" charset="0"/>
                <a:cs typeface="Calibri" panose="020F0502020204030204" pitchFamily="34" charset="0"/>
              </a:rPr>
              <a:t>5. Increasing participation in competitive sport</a:t>
            </a:r>
          </a:p>
        </p:txBody>
      </p:sp>
      <p:graphicFrame>
        <p:nvGraphicFramePr>
          <p:cNvPr id="5" name="Table 4">
            <a:extLst>
              <a:ext uri="{FF2B5EF4-FFF2-40B4-BE49-F238E27FC236}">
                <a16:creationId xmlns:a16="http://schemas.microsoft.com/office/drawing/2014/main" id="{5A182FA8-E1AB-D63D-6ECD-2D907EE595F6}"/>
              </a:ext>
            </a:extLst>
          </p:cNvPr>
          <p:cNvGraphicFramePr>
            <a:graphicFrameLocks noGrp="1"/>
          </p:cNvGraphicFramePr>
          <p:nvPr>
            <p:extLst>
              <p:ext uri="{D42A27DB-BD31-4B8C-83A1-F6EECF244321}">
                <p14:modId xmlns:p14="http://schemas.microsoft.com/office/powerpoint/2010/main" val="2976191646"/>
              </p:ext>
            </p:extLst>
          </p:nvPr>
        </p:nvGraphicFramePr>
        <p:xfrm>
          <a:off x="315269" y="2272972"/>
          <a:ext cx="5530128" cy="2207447"/>
        </p:xfrm>
        <a:graphic>
          <a:graphicData uri="http://schemas.openxmlformats.org/drawingml/2006/table">
            <a:tbl>
              <a:tblPr firstRow="1" bandRow="1">
                <a:tableStyleId>{5C22544A-7EE6-4342-B048-85BDC9FD1C3A}</a:tableStyleId>
              </a:tblPr>
              <a:tblGrid>
                <a:gridCol w="1711987">
                  <a:extLst>
                    <a:ext uri="{9D8B030D-6E8A-4147-A177-3AD203B41FA5}">
                      <a16:colId xmlns:a16="http://schemas.microsoft.com/office/drawing/2014/main" val="1397519339"/>
                    </a:ext>
                  </a:extLst>
                </a:gridCol>
                <a:gridCol w="2010284">
                  <a:extLst>
                    <a:ext uri="{9D8B030D-6E8A-4147-A177-3AD203B41FA5}">
                      <a16:colId xmlns:a16="http://schemas.microsoft.com/office/drawing/2014/main" val="279180329"/>
                    </a:ext>
                  </a:extLst>
                </a:gridCol>
                <a:gridCol w="1807857">
                  <a:extLst>
                    <a:ext uri="{9D8B030D-6E8A-4147-A177-3AD203B41FA5}">
                      <a16:colId xmlns:a16="http://schemas.microsoft.com/office/drawing/2014/main" val="1532179531"/>
                    </a:ext>
                  </a:extLst>
                </a:gridCol>
              </a:tblGrid>
              <a:tr h="226247">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hlinkClick r:id="rId3"/>
                        </a:rPr>
                        <a:t>Swimming and Water Safety</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What went well? Supporting evidence?</a:t>
                      </a:r>
                      <a:r>
                        <a:rPr lang="en-GB" sz="700" dirty="0">
                          <a:solidFill>
                            <a:sysClr val="windowText" lastClr="000000"/>
                          </a:solidFill>
                          <a:effectLst/>
                          <a:latin typeface="Calibri" panose="020F0502020204030204" pitchFamily="34" charset="0"/>
                          <a:cs typeface="Calibri" panose="020F0502020204030204" pitchFamily="34" charset="0"/>
                        </a:rPr>
                        <a:t> </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What didn't go well? Supporting evidence? </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1. </a:t>
                      </a:r>
                      <a:r>
                        <a:rPr lang="en-US" sz="700" dirty="0">
                          <a:effectLst/>
                          <a:latin typeface="Calibri" panose="020F0502020204030204" pitchFamily="34" charset="0"/>
                          <a:cs typeface="Calibri" panose="020F0502020204030204" pitchFamily="34" charset="0"/>
                        </a:rPr>
                        <a:t>Swim competently, confidently and proficiently over a distance of at least 25 </a:t>
                      </a:r>
                      <a:r>
                        <a:rPr lang="en-US" sz="700" dirty="0" err="1">
                          <a:effectLst/>
                          <a:latin typeface="Calibri" panose="020F0502020204030204" pitchFamily="34" charset="0"/>
                          <a:cs typeface="Calibri" panose="020F0502020204030204" pitchFamily="34" charset="0"/>
                        </a:rPr>
                        <a:t>metres</a:t>
                      </a:r>
                      <a:endParaRPr lang="en-US" sz="7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GB" sz="700" dirty="0">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latin typeface="Calibri" panose="020F0502020204030204" pitchFamily="34" charset="0"/>
                          <a:cs typeface="Calibri" panose="020F0502020204030204" pitchFamily="34" charset="0"/>
                        </a:rPr>
                        <a:t>62% of pupils in Y6 can swim 25 </a:t>
                      </a:r>
                      <a:r>
                        <a:rPr lang="en-US" sz="700" b="1" dirty="0" err="1">
                          <a:latin typeface="Calibri" panose="020F0502020204030204" pitchFamily="34" charset="0"/>
                          <a:cs typeface="Calibri" panose="020F0502020204030204" pitchFamily="34" charset="0"/>
                        </a:rPr>
                        <a:t>metres</a:t>
                      </a:r>
                      <a:endParaRPr lang="en-US" sz="700" b="1"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GB" sz="7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latin typeface="Calibri" panose="020F0502020204030204" pitchFamily="34" charset="0"/>
                          <a:cs typeface="Calibri" panose="020F0502020204030204" pitchFamily="34" charset="0"/>
                        </a:rPr>
                        <a:t>Fortunately, many of this year’s cohort have swimming lessons outside of school which has impacted the percentage this year.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700" dirty="0">
                          <a:latin typeface="Calibri" panose="020F0502020204030204" pitchFamily="34" charset="0"/>
                          <a:cs typeface="Calibri" panose="020F0502020204030204" pitchFamily="34" charset="0"/>
                        </a:rPr>
                        <a:t>Limited placed for swimming and top up swimming unavailable in Y6. </a:t>
                      </a:r>
                    </a:p>
                    <a:p>
                      <a:endParaRPr lang="en-US" sz="700" dirty="0">
                        <a:latin typeface="Calibri" panose="020F0502020204030204" pitchFamily="34" charset="0"/>
                        <a:cs typeface="Calibri" panose="020F0502020204030204" pitchFamily="34" charset="0"/>
                      </a:endParaRPr>
                    </a:p>
                    <a:p>
                      <a:r>
                        <a:rPr lang="en-US" sz="700" dirty="0">
                          <a:latin typeface="Calibri" panose="020F0502020204030204" pitchFamily="34" charset="0"/>
                          <a:cs typeface="Calibri" panose="020F0502020204030204" pitchFamily="34" charset="0"/>
                        </a:rPr>
                        <a:t>Will inform parents of free swimming lessons over the summer with the city council.</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8148111"/>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2. </a:t>
                      </a:r>
                      <a:r>
                        <a:rPr lang="en-US" sz="700" dirty="0">
                          <a:effectLst/>
                          <a:latin typeface="Calibri" panose="020F0502020204030204" pitchFamily="34" charset="0"/>
                          <a:cs typeface="Calibri" panose="020F0502020204030204" pitchFamily="34" charset="0"/>
                        </a:rPr>
                        <a:t>Use a range of strokes effectively (for example, front crawl, backstroke and breaststroke)</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GB" sz="700" dirty="0">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latin typeface="Calibri" panose="020F0502020204030204" pitchFamily="34" charset="0"/>
                          <a:cs typeface="Calibri" panose="020F0502020204030204" pitchFamily="34" charset="0"/>
                        </a:rPr>
                        <a:t>47% of pupils in Y6 can use a range of strokes effectively.</a:t>
                      </a:r>
                    </a:p>
                    <a:p>
                      <a:endParaRPr lang="en-US" sz="700" dirty="0">
                        <a:latin typeface="Calibri" panose="020F0502020204030204" pitchFamily="34" charset="0"/>
                        <a:cs typeface="Calibri" panose="020F0502020204030204" pitchFamily="34" charset="0"/>
                      </a:endParaRPr>
                    </a:p>
                    <a:p>
                      <a:r>
                        <a:rPr lang="en-US" sz="700" dirty="0">
                          <a:latin typeface="Calibri" panose="020F0502020204030204" pitchFamily="34" charset="0"/>
                          <a:cs typeface="Calibri" panose="020F0502020204030204" pitchFamily="34" charset="0"/>
                        </a:rPr>
                        <a:t>Evidence from previous data shared by swimming instructor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endParaRPr lang="en-US" sz="700" dirty="0">
                        <a:highlight>
                          <a:srgbClr val="FFFF00"/>
                        </a:highlight>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850329"/>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3. </a:t>
                      </a:r>
                      <a:r>
                        <a:rPr lang="en-US" sz="700" dirty="0">
                          <a:effectLst/>
                          <a:latin typeface="Calibri" panose="020F0502020204030204" pitchFamily="34" charset="0"/>
                          <a:cs typeface="Calibri" panose="020F0502020204030204" pitchFamily="34" charset="0"/>
                        </a:rPr>
                        <a:t>Perform safe self-rescue in different water-based situations</a:t>
                      </a:r>
                      <a:endParaRPr lang="en-GB" sz="700" dirty="0">
                        <a:effectLst/>
                        <a:latin typeface="Calibri" panose="020F0502020204030204" pitchFamily="34" charset="0"/>
                        <a:ea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latin typeface="Calibri" panose="020F0502020204030204" pitchFamily="34" charset="0"/>
                          <a:cs typeface="Calibri" panose="020F0502020204030204" pitchFamily="34" charset="0"/>
                        </a:rPr>
                        <a:t>60% of pupils in Y6 perform self-rescue in different water-based situations.</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latin typeface="Calibri" panose="020F0502020204030204" pitchFamily="34" charset="0"/>
                          <a:cs typeface="Calibri" panose="020F0502020204030204" pitchFamily="34" charset="0"/>
                        </a:rPr>
                        <a:t>Evidence from previous data shared by swimming instructor</a:t>
                      </a:r>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endParaRPr lang="en-US" sz="700" dirty="0">
                        <a:highlight>
                          <a:srgbClr val="FFFF00"/>
                        </a:highlight>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73458530"/>
                  </a:ext>
                </a:extLst>
              </a:tr>
            </a:tbl>
          </a:graphicData>
        </a:graphic>
      </p:graphicFrame>
    </p:spTree>
    <p:extLst>
      <p:ext uri="{BB962C8B-B14F-4D97-AF65-F5344CB8AC3E}">
        <p14:creationId xmlns:p14="http://schemas.microsoft.com/office/powerpoint/2010/main" val="33567919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BAF56-3D8C-5C56-EC65-F09DDE0E9A3E}"/>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78FECD63-296E-DB2D-1218-4F9CDBBED92E}"/>
              </a:ext>
            </a:extLst>
          </p:cNvPr>
          <p:cNvPicPr>
            <a:picLocks noChangeAspect="1"/>
          </p:cNvPicPr>
          <p:nvPr/>
        </p:nvPicPr>
        <p:blipFill>
          <a:blip r:embed="rId2"/>
          <a:stretch>
            <a:fillRect/>
          </a:stretch>
        </p:blipFill>
        <p:spPr>
          <a:xfrm>
            <a:off x="-37709" y="0"/>
            <a:ext cx="6201184" cy="4322536"/>
          </a:xfrm>
          <a:prstGeom prst="rect">
            <a:avLst/>
          </a:prstGeom>
        </p:spPr>
      </p:pic>
      <p:graphicFrame>
        <p:nvGraphicFramePr>
          <p:cNvPr id="5" name="Table 4">
            <a:extLst>
              <a:ext uri="{FF2B5EF4-FFF2-40B4-BE49-F238E27FC236}">
                <a16:creationId xmlns:a16="http://schemas.microsoft.com/office/drawing/2014/main" id="{2BEE4F89-4408-F00A-3DA8-BFCBC572C119}"/>
              </a:ext>
            </a:extLst>
          </p:cNvPr>
          <p:cNvGraphicFramePr>
            <a:graphicFrameLocks noGrp="1"/>
          </p:cNvGraphicFramePr>
          <p:nvPr>
            <p:extLst>
              <p:ext uri="{D42A27DB-BD31-4B8C-83A1-F6EECF244321}">
                <p14:modId xmlns:p14="http://schemas.microsoft.com/office/powerpoint/2010/main" val="3428327035"/>
              </p:ext>
            </p:extLst>
          </p:nvPr>
        </p:nvGraphicFramePr>
        <p:xfrm>
          <a:off x="197588" y="684701"/>
          <a:ext cx="5724635" cy="2633631"/>
        </p:xfrm>
        <a:graphic>
          <a:graphicData uri="http://schemas.openxmlformats.org/drawingml/2006/table">
            <a:tbl>
              <a:tblPr firstRow="1" bandRow="1">
                <a:tableStyleId>{5C22544A-7EE6-4342-B048-85BDC9FD1C3A}</a:tableStyleId>
              </a:tblPr>
              <a:tblGrid>
                <a:gridCol w="1335584">
                  <a:extLst>
                    <a:ext uri="{9D8B030D-6E8A-4147-A177-3AD203B41FA5}">
                      <a16:colId xmlns:a16="http://schemas.microsoft.com/office/drawing/2014/main" val="1397519339"/>
                    </a:ext>
                  </a:extLst>
                </a:gridCol>
                <a:gridCol w="1568297">
                  <a:extLst>
                    <a:ext uri="{9D8B030D-6E8A-4147-A177-3AD203B41FA5}">
                      <a16:colId xmlns:a16="http://schemas.microsoft.com/office/drawing/2014/main" val="279180329"/>
                    </a:ext>
                  </a:extLst>
                </a:gridCol>
                <a:gridCol w="1410377">
                  <a:extLst>
                    <a:ext uri="{9D8B030D-6E8A-4147-A177-3AD203B41FA5}">
                      <a16:colId xmlns:a16="http://schemas.microsoft.com/office/drawing/2014/main" val="1419483341"/>
                    </a:ext>
                  </a:extLst>
                </a:gridCol>
                <a:gridCol w="1410377">
                  <a:extLst>
                    <a:ext uri="{9D8B030D-6E8A-4147-A177-3AD203B41FA5}">
                      <a16:colId xmlns:a16="http://schemas.microsoft.com/office/drawing/2014/main" val="1532179531"/>
                    </a:ext>
                  </a:extLst>
                </a:gridCol>
              </a:tblGrid>
              <a:tr h="256191">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Aim</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Why?</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Key Area</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Supporting evidence</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621253">
                <a:tc>
                  <a:txBody>
                    <a:bodyPr/>
                    <a:lstStyle/>
                    <a:p>
                      <a:pPr algn="l">
                        <a:lnSpc>
                          <a:spcPct val="100000"/>
                        </a:lnSpc>
                      </a:pPr>
                      <a:r>
                        <a:rPr lang="en-GB" sz="600" dirty="0">
                          <a:solidFill>
                            <a:srgbClr val="0070C0"/>
                          </a:solidFill>
                          <a:latin typeface="Calibri" panose="020F0502020204030204" pitchFamily="34" charset="0"/>
                          <a:ea typeface="Calibri" panose="020F0502020204030204" pitchFamily="34" charset="0"/>
                          <a:cs typeface="Calibri" panose="020F0502020204030204" pitchFamily="34" charset="0"/>
                        </a:rPr>
                        <a:t>Ensure clear progression across the PE curriculum through the to secure subject knowledge and coverage.</a:t>
                      </a:r>
                    </a:p>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rgbClr val="0070C0"/>
                          </a:solidFill>
                          <a:latin typeface="Calibri" panose="020F0502020204030204" pitchFamily="34" charset="0"/>
                          <a:cs typeface="Calibri" panose="020F0502020204030204" pitchFamily="34" charset="0"/>
                        </a:rPr>
                        <a:t>Continue to offer CPD </a:t>
                      </a:r>
                    </a:p>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rgbClr val="0070C0"/>
                          </a:solidFill>
                          <a:latin typeface="Calibri" panose="020F0502020204030204" pitchFamily="34" charset="0"/>
                          <a:cs typeface="Calibri" panose="020F0502020204030204" pitchFamily="34" charset="0"/>
                        </a:rPr>
                        <a:t>opportunities to all staff across </a:t>
                      </a:r>
                    </a:p>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rgbClr val="0070C0"/>
                          </a:solidFill>
                          <a:latin typeface="Calibri" panose="020F0502020204030204" pitchFamily="34" charset="0"/>
                          <a:cs typeface="Calibri" panose="020F0502020204030204" pitchFamily="34" charset="0"/>
                        </a:rPr>
                        <a:t>the school year by working </a:t>
                      </a:r>
                    </a:p>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rgbClr val="0070C0"/>
                          </a:solidFill>
                          <a:latin typeface="Calibri" panose="020F0502020204030204" pitchFamily="34" charset="0"/>
                          <a:cs typeface="Calibri" panose="020F0502020204030204" pitchFamily="34" charset="0"/>
                        </a:rPr>
                        <a:t>alongside a PE specialist </a:t>
                      </a:r>
                    </a:p>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rgbClr val="0070C0"/>
                          </a:solidFill>
                          <a:latin typeface="Calibri" panose="020F0502020204030204" pitchFamily="34" charset="0"/>
                          <a:cs typeface="Calibri" panose="020F0502020204030204" pitchFamily="34" charset="0"/>
                        </a:rPr>
                        <a:t>across the curriculum. </a:t>
                      </a:r>
                      <a:endParaRPr lang="en-US" sz="600" dirty="0">
                        <a:solidFill>
                          <a:srgbClr val="0070C0"/>
                        </a:solidFill>
                        <a:effectLst/>
                        <a:latin typeface="Calibri" panose="020F0502020204030204" pitchFamily="34" charset="0"/>
                        <a:cs typeface="Calibri" panose="020F0502020204030204" pitchFamily="34" charset="0"/>
                      </a:endParaRPr>
                    </a:p>
                    <a:p>
                      <a:pPr algn="l">
                        <a:lnSpc>
                          <a:spcPct val="100000"/>
                        </a:lnSpc>
                      </a:pPr>
                      <a:endParaRPr lang="en-US" sz="600" dirty="0">
                        <a:solidFill>
                          <a:srgbClr val="0070C0"/>
                        </a:solidFill>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rgbClr val="0070C0"/>
                          </a:solidFill>
                          <a:latin typeface="Calibri" panose="020F0502020204030204" pitchFamily="34" charset="0"/>
                          <a:cs typeface="Calibri" panose="020F0502020204030204" pitchFamily="34" charset="0"/>
                        </a:rPr>
                        <a:t>Ensure all staff feel confident in teaching quality PE lessons and children are participating in two hours a week of high-quality PE.</a:t>
                      </a:r>
                    </a:p>
                    <a:p>
                      <a:pPr algn="l">
                        <a:lnSpc>
                          <a:spcPct val="100000"/>
                        </a:lnSpc>
                      </a:pPr>
                      <a:endParaRPr lang="en-US" sz="600" dirty="0">
                        <a:solidFill>
                          <a:srgbClr val="0070C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600" dirty="0">
                          <a:solidFill>
                            <a:srgbClr val="0070C0"/>
                          </a:solidFill>
                          <a:latin typeface="Calibri" panose="020F0502020204030204" pitchFamily="34" charset="0"/>
                          <a:cs typeface="Calibri" panose="020F0502020204030204" pitchFamily="34" charset="0"/>
                        </a:rPr>
                        <a:t>key Indicator 1:</a:t>
                      </a:r>
                    </a:p>
                    <a:p>
                      <a:pPr algn="l">
                        <a:lnSpc>
                          <a:spcPct val="100000"/>
                        </a:lnSpc>
                      </a:pPr>
                      <a:r>
                        <a:rPr lang="en-US" sz="600" dirty="0">
                          <a:solidFill>
                            <a:srgbClr val="0070C0"/>
                          </a:solidFill>
                          <a:latin typeface="Calibri" panose="020F0502020204030204" pitchFamily="34" charset="0"/>
                          <a:cs typeface="Calibri" panose="020F0502020204030204" pitchFamily="34" charset="0"/>
                        </a:rPr>
                        <a:t>Increasing confidence, knowledge and skills of all staff in teaching PE</a:t>
                      </a:r>
                    </a:p>
                    <a:p>
                      <a:pPr algn="l">
                        <a:lnSpc>
                          <a:spcPct val="100000"/>
                        </a:lnSpc>
                      </a:pPr>
                      <a:endParaRPr lang="en-US" sz="600" dirty="0">
                        <a:solidFill>
                          <a:srgbClr val="0070C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171450" marR="0" lvl="0" indent="-171450" algn="l" defTabSz="57598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600" dirty="0">
                          <a:solidFill>
                            <a:srgbClr val="0070C0"/>
                          </a:solidFill>
                          <a:latin typeface="Calibri" panose="020F0502020204030204" pitchFamily="34" charset="0"/>
                          <a:cs typeface="Calibri" panose="020F0502020204030204" pitchFamily="34" charset="0"/>
                        </a:rPr>
                        <a:t>Staff confidence surveys</a:t>
                      </a:r>
                    </a:p>
                    <a:p>
                      <a:pPr marL="171450" marR="0" lvl="0" indent="-171450" algn="l" defTabSz="57598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600" dirty="0">
                          <a:solidFill>
                            <a:srgbClr val="0070C0"/>
                          </a:solidFill>
                          <a:latin typeface="Calibri" panose="020F0502020204030204" pitchFamily="34" charset="0"/>
                          <a:cs typeface="Calibri" panose="020F0502020204030204" pitchFamily="34" charset="0"/>
                        </a:rPr>
                        <a:t>Lesson observation reviews </a:t>
                      </a:r>
                    </a:p>
                    <a:p>
                      <a:pPr marL="171450" marR="0" lvl="0" indent="-171450" algn="l" defTabSz="57598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600" dirty="0">
                          <a:solidFill>
                            <a:srgbClr val="0070C0"/>
                          </a:solidFill>
                          <a:latin typeface="Calibri" panose="020F0502020204030204" pitchFamily="34" charset="0"/>
                          <a:cs typeface="Calibri" panose="020F0502020204030204" pitchFamily="34" charset="0"/>
                        </a:rPr>
                        <a:t>Pupil voice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r h="621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rgbClr val="7030A0"/>
                          </a:solidFill>
                          <a:effectLst/>
                          <a:latin typeface="Calibri" panose="020F0502020204030204" pitchFamily="34" charset="0"/>
                          <a:cs typeface="Calibri" panose="020F0502020204030204" pitchFamily="34" charset="0"/>
                        </a:rPr>
                        <a:t>Provide opportunities for pupils to access multiple opportunities to be physically active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rgbClr val="7030A0"/>
                          </a:solidFill>
                          <a:latin typeface="Calibri" panose="020F0502020204030204" pitchFamily="34" charset="0"/>
                          <a:cs typeface="Calibri" panose="020F0502020204030204" pitchFamily="34" charset="0"/>
                        </a:rPr>
                        <a:t>Ensure all pupils are active on a minimum of 60 minutes a day. </a:t>
                      </a:r>
                      <a:endParaRPr lang="en-US" sz="600" dirty="0">
                        <a:solidFill>
                          <a:srgbClr val="0070C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600" dirty="0">
                          <a:solidFill>
                            <a:srgbClr val="7030A0"/>
                          </a:solidFill>
                          <a:latin typeface="Calibri" panose="020F0502020204030204" pitchFamily="34" charset="0"/>
                          <a:cs typeface="Calibri" panose="020F0502020204030204" pitchFamily="34" charset="0"/>
                        </a:rPr>
                        <a:t>Key Indicator 2:</a:t>
                      </a:r>
                    </a:p>
                    <a:p>
                      <a:pPr algn="l">
                        <a:lnSpc>
                          <a:spcPct val="100000"/>
                        </a:lnSpc>
                      </a:pPr>
                      <a:r>
                        <a:rPr lang="en-US" sz="600" dirty="0">
                          <a:solidFill>
                            <a:srgbClr val="7030A0"/>
                          </a:solidFill>
                          <a:latin typeface="Calibri" panose="020F0502020204030204" pitchFamily="34" charset="0"/>
                          <a:cs typeface="Calibri" panose="020F0502020204030204" pitchFamily="34" charset="0"/>
                        </a:rPr>
                        <a:t>Increasing engagement of all pupils in regular physical activity and sporting activities</a:t>
                      </a:r>
                    </a:p>
                    <a:p>
                      <a:pPr algn="l">
                        <a:lnSpc>
                          <a:spcPct val="100000"/>
                        </a:lnSpc>
                      </a:pPr>
                      <a:endParaRPr lang="en-US" sz="600" dirty="0">
                        <a:solidFill>
                          <a:srgbClr val="0070C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endParaRPr lang="en-US" sz="200" dirty="0">
                        <a:solidFill>
                          <a:srgbClr val="7030A0"/>
                        </a:solidFill>
                        <a:latin typeface="Calibri" panose="020F0502020204030204" pitchFamily="34" charset="0"/>
                        <a:cs typeface="Calibri" panose="020F0502020204030204" pitchFamily="34" charset="0"/>
                      </a:endParaRPr>
                    </a:p>
                    <a:p>
                      <a:pPr marL="171450" indent="-171450" algn="l">
                        <a:lnSpc>
                          <a:spcPct val="100000"/>
                        </a:lnSpc>
                        <a:buFont typeface="Arial" panose="020B0604020202020204" pitchFamily="34" charset="0"/>
                        <a:buChar char="•"/>
                      </a:pPr>
                      <a:r>
                        <a:rPr lang="en-US" sz="600" dirty="0">
                          <a:solidFill>
                            <a:srgbClr val="7030A0"/>
                          </a:solidFill>
                          <a:latin typeface="Calibri" panose="020F0502020204030204" pitchFamily="34" charset="0"/>
                          <a:cs typeface="Calibri" panose="020F0502020204030204" pitchFamily="34" charset="0"/>
                        </a:rPr>
                        <a:t>Extra curricular timetable and participation data.</a:t>
                      </a:r>
                    </a:p>
                    <a:p>
                      <a:pPr marL="171450" indent="-171450" algn="l">
                        <a:lnSpc>
                          <a:spcPct val="100000"/>
                        </a:lnSpc>
                        <a:buFont typeface="Arial" panose="020B0604020202020204" pitchFamily="34" charset="0"/>
                        <a:buChar char="•"/>
                      </a:pPr>
                      <a:endParaRPr lang="en-US" sz="200" dirty="0">
                        <a:solidFill>
                          <a:srgbClr val="7030A0"/>
                        </a:solidFill>
                        <a:latin typeface="Calibri" panose="020F0502020204030204" pitchFamily="34" charset="0"/>
                        <a:cs typeface="Calibri" panose="020F0502020204030204" pitchFamily="34" charset="0"/>
                      </a:endParaRPr>
                    </a:p>
                    <a:p>
                      <a:pPr marL="171450" indent="-171450" algn="l">
                        <a:lnSpc>
                          <a:spcPct val="100000"/>
                        </a:lnSpc>
                        <a:buFont typeface="Arial" panose="020B0604020202020204" pitchFamily="34" charset="0"/>
                        <a:buChar char="•"/>
                      </a:pPr>
                      <a:r>
                        <a:rPr lang="en-US" sz="600" dirty="0">
                          <a:solidFill>
                            <a:srgbClr val="7030A0"/>
                          </a:solidFill>
                          <a:latin typeface="Calibri" panose="020F0502020204030204" pitchFamily="34" charset="0"/>
                          <a:cs typeface="Calibri" panose="020F0502020204030204" pitchFamily="34" charset="0"/>
                        </a:rPr>
                        <a:t>Lunchtime participation data, alongside lunchtime activity plan.</a:t>
                      </a:r>
                    </a:p>
                    <a:p>
                      <a:pPr marL="171450" indent="-171450" algn="l">
                        <a:lnSpc>
                          <a:spcPct val="100000"/>
                        </a:lnSpc>
                        <a:buFont typeface="Arial" panose="020B0604020202020204" pitchFamily="34" charset="0"/>
                        <a:buChar char="•"/>
                      </a:pPr>
                      <a:r>
                        <a:rPr lang="en-US" sz="600" dirty="0">
                          <a:solidFill>
                            <a:srgbClr val="7030A0"/>
                          </a:solidFill>
                          <a:latin typeface="Calibri" panose="020F0502020204030204" pitchFamily="34" charset="0"/>
                          <a:cs typeface="Calibri" panose="020F0502020204030204" pitchFamily="34" charset="0"/>
                        </a:rPr>
                        <a:t>Pupil voice</a:t>
                      </a:r>
                    </a:p>
                    <a:p>
                      <a:pPr marL="171450" indent="-171450" algn="l">
                        <a:lnSpc>
                          <a:spcPct val="100000"/>
                        </a:lnSpc>
                        <a:buFont typeface="Arial" panose="020B0604020202020204" pitchFamily="34" charset="0"/>
                        <a:buChar char="•"/>
                      </a:pPr>
                      <a:r>
                        <a:rPr lang="en-US" sz="600" dirty="0" err="1">
                          <a:solidFill>
                            <a:srgbClr val="7030A0"/>
                          </a:solidFill>
                          <a:latin typeface="Calibri" panose="020F0502020204030204" pitchFamily="34" charset="0"/>
                          <a:cs typeface="Calibri" panose="020F0502020204030204" pitchFamily="34" charset="0"/>
                        </a:rPr>
                        <a:t>Bikeability</a:t>
                      </a:r>
                      <a:r>
                        <a:rPr lang="en-US" sz="600" dirty="0">
                          <a:solidFill>
                            <a:srgbClr val="7030A0"/>
                          </a:solidFill>
                          <a:latin typeface="Calibri" panose="020F0502020204030204" pitchFamily="34" charset="0"/>
                          <a:cs typeface="Calibri" panose="020F0502020204030204" pitchFamily="34" charset="0"/>
                        </a:rPr>
                        <a:t> data</a:t>
                      </a:r>
                    </a:p>
                    <a:p>
                      <a:pPr algn="l">
                        <a:lnSpc>
                          <a:spcPct val="100000"/>
                        </a:lnSpc>
                      </a:pPr>
                      <a:endParaRPr lang="en-US" sz="200" dirty="0">
                        <a:solidFill>
                          <a:srgbClr val="7030A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20514327"/>
                  </a:ext>
                </a:extLst>
              </a:tr>
              <a:tr h="621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rgbClr val="00B050"/>
                          </a:solidFill>
                          <a:latin typeface="Calibri" panose="020F0502020204030204" pitchFamily="34" charset="0"/>
                          <a:cs typeface="Calibri" panose="020F0502020204030204" pitchFamily="34" charset="0"/>
                        </a:rPr>
                        <a:t>Provide inter school  competitions against other schools </a:t>
                      </a:r>
                      <a:r>
                        <a:rPr lang="en-US" sz="600" dirty="0">
                          <a:solidFill>
                            <a:srgbClr val="00B050"/>
                          </a:solidFill>
                          <a:effectLst/>
                          <a:latin typeface="Calibri" panose="020F0502020204030204" pitchFamily="34" charset="0"/>
                          <a:cs typeface="Calibri" panose="020F0502020204030204" pitchFamily="34" charset="0"/>
                        </a:rPr>
                        <a:t>ensuring key focus groups have access to physical activity and sport.</a:t>
                      </a:r>
                      <a:endParaRPr lang="en-US" sz="600" dirty="0">
                        <a:solidFill>
                          <a:srgbClr val="00B050"/>
                        </a:solidFill>
                        <a:highlight>
                          <a:srgbClr val="FFFF00"/>
                        </a:highligh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solidFill>
                          <a:srgbClr val="00B050"/>
                        </a:solidFill>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solidFill>
                          <a:srgbClr val="00B050"/>
                        </a:solidFill>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solidFill>
                          <a:srgbClr val="00B05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600" dirty="0">
                          <a:solidFill>
                            <a:srgbClr val="00B050"/>
                          </a:solidFill>
                          <a:latin typeface="Calibri" panose="020F0502020204030204" pitchFamily="34" charset="0"/>
                          <a:cs typeface="Calibri" panose="020F0502020204030204" pitchFamily="34" charset="0"/>
                        </a:rPr>
                        <a:t>Ensure participation in competitions to encourage pupils (especially those within vulnerable groups) to participate, be </a:t>
                      </a:r>
                      <a:r>
                        <a:rPr lang="en-US" sz="600" dirty="0" err="1">
                          <a:solidFill>
                            <a:srgbClr val="00B050"/>
                          </a:solidFill>
                          <a:latin typeface="Calibri" panose="020F0502020204030204" pitchFamily="34" charset="0"/>
                          <a:cs typeface="Calibri" panose="020F0502020204030204" pitchFamily="34" charset="0"/>
                        </a:rPr>
                        <a:t>activ</a:t>
                      </a:r>
                      <a:r>
                        <a:rPr lang="en-US" sz="600" dirty="0">
                          <a:solidFill>
                            <a:srgbClr val="00B050"/>
                          </a:solidFill>
                          <a:latin typeface="Calibri" panose="020F0502020204030204" pitchFamily="34" charset="0"/>
                          <a:cs typeface="Calibri" panose="020F0502020204030204" pitchFamily="34" charset="0"/>
                        </a:rPr>
                        <a:t> and enjoy.</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600" dirty="0">
                          <a:solidFill>
                            <a:srgbClr val="00B050"/>
                          </a:solidFill>
                          <a:latin typeface="Calibri" panose="020F0502020204030204" pitchFamily="34" charset="0"/>
                          <a:cs typeface="Calibri" panose="020F0502020204030204" pitchFamily="34" charset="0"/>
                        </a:rPr>
                        <a:t>Key indicator 5:</a:t>
                      </a:r>
                    </a:p>
                    <a:p>
                      <a:pPr algn="l">
                        <a:lnSpc>
                          <a:spcPct val="100000"/>
                        </a:lnSpc>
                      </a:pPr>
                      <a:r>
                        <a:rPr lang="en-US" sz="600" dirty="0">
                          <a:solidFill>
                            <a:srgbClr val="00B050"/>
                          </a:solidFill>
                          <a:latin typeface="Calibri" panose="020F0502020204030204" pitchFamily="34" charset="0"/>
                          <a:cs typeface="Calibri" panose="020F0502020204030204" pitchFamily="34" charset="0"/>
                        </a:rPr>
                        <a:t>Increasing participation in competitive sport.</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endParaRPr lang="en-US" sz="200" dirty="0">
                        <a:solidFill>
                          <a:srgbClr val="00B050"/>
                        </a:solidFill>
                        <a:highlight>
                          <a:srgbClr val="FFFF00"/>
                        </a:highlight>
                        <a:latin typeface="Calibri" panose="020F0502020204030204" pitchFamily="34" charset="0"/>
                        <a:cs typeface="Calibri" panose="020F0502020204030204" pitchFamily="34" charset="0"/>
                      </a:endParaRPr>
                    </a:p>
                    <a:p>
                      <a:pPr algn="l">
                        <a:lnSpc>
                          <a:spcPct val="100000"/>
                        </a:lnSpc>
                      </a:pPr>
                      <a:r>
                        <a:rPr lang="en-US" sz="600" dirty="0">
                          <a:solidFill>
                            <a:srgbClr val="00B050"/>
                          </a:solidFill>
                          <a:latin typeface="Calibri" panose="020F0502020204030204" pitchFamily="34" charset="0"/>
                          <a:cs typeface="Calibri" panose="020F0502020204030204" pitchFamily="34" charset="0"/>
                        </a:rPr>
                        <a:t>Competition calendar and register of participants.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bl>
          </a:graphicData>
        </a:graphic>
      </p:graphicFrame>
    </p:spTree>
    <p:extLst>
      <p:ext uri="{BB962C8B-B14F-4D97-AF65-F5344CB8AC3E}">
        <p14:creationId xmlns:p14="http://schemas.microsoft.com/office/powerpoint/2010/main" val="7605994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676EB2-453F-EBD4-CAEA-C1385F926FE9}"/>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B16F9FF0-9213-3BFF-5463-418DC945D99B}"/>
              </a:ext>
            </a:extLst>
          </p:cNvPr>
          <p:cNvPicPr>
            <a:picLocks noChangeAspect="1"/>
          </p:cNvPicPr>
          <p:nvPr/>
        </p:nvPicPr>
        <p:blipFill>
          <a:blip r:embed="rId2"/>
          <a:stretch>
            <a:fillRect/>
          </a:stretch>
        </p:blipFill>
        <p:spPr>
          <a:xfrm>
            <a:off x="-16769" y="0"/>
            <a:ext cx="6166284" cy="4322536"/>
          </a:xfrm>
          <a:prstGeom prst="rect">
            <a:avLst/>
          </a:prstGeom>
        </p:spPr>
      </p:pic>
      <p:sp>
        <p:nvSpPr>
          <p:cNvPr id="4" name="TextBox 3">
            <a:extLst>
              <a:ext uri="{FF2B5EF4-FFF2-40B4-BE49-F238E27FC236}">
                <a16:creationId xmlns:a16="http://schemas.microsoft.com/office/drawing/2014/main" id="{04783345-C545-CED1-568E-A1725BB54AFE}"/>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Plan, monitor and evaluate (2025/2026)</a:t>
            </a:r>
          </a:p>
        </p:txBody>
      </p:sp>
      <p:sp>
        <p:nvSpPr>
          <p:cNvPr id="2" name="TextBox 1">
            <a:extLst>
              <a:ext uri="{FF2B5EF4-FFF2-40B4-BE49-F238E27FC236}">
                <a16:creationId xmlns:a16="http://schemas.microsoft.com/office/drawing/2014/main" id="{282A97B3-2922-B00E-5223-36C9D9090A0A}"/>
              </a:ext>
            </a:extLst>
          </p:cNvPr>
          <p:cNvSpPr txBox="1"/>
          <p:nvPr/>
        </p:nvSpPr>
        <p:spPr>
          <a:xfrm>
            <a:off x="241825" y="621478"/>
            <a:ext cx="5684413" cy="1657057"/>
          </a:xfrm>
          <a:prstGeom prst="rect">
            <a:avLst/>
          </a:prstGeom>
          <a:noFill/>
        </p:spPr>
        <p:txBody>
          <a:bodyPr wrap="square" rtlCol="0">
            <a:spAutoFit/>
          </a:bodyPr>
          <a:lstStyle/>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Please aim to use this as a live working document through the year. </a:t>
            </a:r>
            <a:endParaRPr lang="en-US" sz="500" dirty="0">
              <a:latin typeface="Calibri" panose="020F0502020204030204" pitchFamily="34" charset="0"/>
              <a:cs typeface="Calibri" panose="020F0502020204030204" pitchFamily="34" charset="0"/>
            </a:endParaRPr>
          </a:p>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Keep returning to this to evidence adaptations and progress made through the PESSPA opportunities you provide.</a:t>
            </a:r>
            <a:endParaRPr lang="en-US" sz="500" dirty="0">
              <a:latin typeface="Calibri" panose="020F0502020204030204" pitchFamily="34" charset="0"/>
              <a:cs typeface="Calibri" panose="020F0502020204030204" pitchFamily="34" charset="0"/>
            </a:endParaRPr>
          </a:p>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There is no set number of objectives you must have. </a:t>
            </a:r>
            <a:endParaRPr lang="en-US" sz="500" dirty="0">
              <a:latin typeface="Calibri" panose="020F0502020204030204" pitchFamily="34" charset="0"/>
              <a:cs typeface="Calibri" panose="020F0502020204030204" pitchFamily="34" charset="0"/>
            </a:endParaRPr>
          </a:p>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Make as many or as few as you see fit that will support your aims for the year ahead. </a:t>
            </a:r>
            <a:endParaRPr lang="en-US" sz="500" dirty="0">
              <a:latin typeface="Calibri" panose="020F0502020204030204" pitchFamily="34" charset="0"/>
              <a:cs typeface="Calibri" panose="020F0502020204030204" pitchFamily="34" charset="0"/>
            </a:endParaRPr>
          </a:p>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Consider which of the 5 key areas improvements will be focusing on: </a:t>
            </a:r>
          </a:p>
          <a:p>
            <a:pPr>
              <a:lnSpc>
                <a:spcPct val="124000"/>
              </a:lnSpc>
            </a:pPr>
            <a:endParaRPr lang="en-US" sz="500" dirty="0">
              <a:latin typeface="Calibri" panose="020F0502020204030204" pitchFamily="34" charset="0"/>
              <a:cs typeface="Calibri" panose="020F0502020204030204" pitchFamily="34" charset="0"/>
            </a:endParaRPr>
          </a:p>
          <a:p>
            <a:pPr>
              <a:lnSpc>
                <a:spcPct val="124000"/>
              </a:lnSpc>
            </a:pPr>
            <a:r>
              <a:rPr lang="en-US" sz="700" i="1" dirty="0">
                <a:latin typeface="Calibri" panose="020F0502020204030204" pitchFamily="34" charset="0"/>
                <a:cs typeface="Calibri" panose="020F0502020204030204" pitchFamily="34" charset="0"/>
              </a:rPr>
              <a:t>1. Increasing confidence, knowledge and skills of all staff in teaching PE and sporting activities prioritising CPD and training where needed.</a:t>
            </a:r>
          </a:p>
          <a:p>
            <a:pPr>
              <a:lnSpc>
                <a:spcPct val="124000"/>
              </a:lnSpc>
            </a:pPr>
            <a:r>
              <a:rPr lang="en-US" sz="700" i="1" dirty="0">
                <a:latin typeface="Calibri" panose="020F0502020204030204" pitchFamily="34" charset="0"/>
                <a:cs typeface="Calibri" panose="020F0502020204030204" pitchFamily="34" charset="0"/>
              </a:rPr>
              <a:t>2. Increasing engagement of all pupils in regular physical activity and sporting activities</a:t>
            </a:r>
          </a:p>
          <a:p>
            <a:pPr>
              <a:lnSpc>
                <a:spcPct val="124000"/>
              </a:lnSpc>
            </a:pPr>
            <a:r>
              <a:rPr lang="en-US" sz="700" i="1" dirty="0">
                <a:latin typeface="Calibri" panose="020F0502020204030204" pitchFamily="34" charset="0"/>
                <a:cs typeface="Calibri" panose="020F0502020204030204" pitchFamily="34" charset="0"/>
              </a:rPr>
              <a:t>3. Raising the profile of PE and sport across the school, to support whole school improvement</a:t>
            </a:r>
          </a:p>
          <a:p>
            <a:pPr>
              <a:lnSpc>
                <a:spcPct val="124000"/>
              </a:lnSpc>
            </a:pPr>
            <a:r>
              <a:rPr lang="en-US" sz="700" i="1" dirty="0">
                <a:latin typeface="Calibri" panose="020F0502020204030204" pitchFamily="34" charset="0"/>
                <a:cs typeface="Calibri" panose="020F0502020204030204" pitchFamily="34" charset="0"/>
              </a:rPr>
              <a:t>4. Offer a broader and more equal experience of a range of sports and physical activities to all pupils and ensure equal access to sport for boys and girls</a:t>
            </a:r>
          </a:p>
          <a:p>
            <a:pPr>
              <a:lnSpc>
                <a:spcPct val="124000"/>
              </a:lnSpc>
            </a:pPr>
            <a:r>
              <a:rPr lang="en-US" sz="700" i="1" dirty="0">
                <a:latin typeface="Calibri" panose="020F0502020204030204" pitchFamily="34" charset="0"/>
                <a:cs typeface="Calibri" panose="020F0502020204030204" pitchFamily="34" charset="0"/>
              </a:rPr>
              <a:t>5. Increasing participation in competitive sport</a:t>
            </a:r>
          </a:p>
        </p:txBody>
      </p:sp>
    </p:spTree>
    <p:extLst>
      <p:ext uri="{BB962C8B-B14F-4D97-AF65-F5344CB8AC3E}">
        <p14:creationId xmlns:p14="http://schemas.microsoft.com/office/powerpoint/2010/main" val="32850078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A891C-7B14-166A-A3BA-79F6E8E36AD9}"/>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83FCC5BF-69B1-8281-8BAD-88861BCEBDC1}"/>
              </a:ext>
            </a:extLst>
          </p:cNvPr>
          <p:cNvPicPr>
            <a:picLocks noChangeAspect="1"/>
          </p:cNvPicPr>
          <p:nvPr/>
        </p:nvPicPr>
        <p:blipFill>
          <a:blip r:embed="rId2"/>
          <a:stretch>
            <a:fillRect/>
          </a:stretch>
        </p:blipFill>
        <p:spPr>
          <a:xfrm>
            <a:off x="-16769" y="0"/>
            <a:ext cx="6166284" cy="4322536"/>
          </a:xfrm>
          <a:prstGeom prst="rect">
            <a:avLst/>
          </a:prstGeom>
        </p:spPr>
      </p:pic>
      <p:sp>
        <p:nvSpPr>
          <p:cNvPr id="4" name="TextBox 3">
            <a:extLst>
              <a:ext uri="{FF2B5EF4-FFF2-40B4-BE49-F238E27FC236}">
                <a16:creationId xmlns:a16="http://schemas.microsoft.com/office/drawing/2014/main" id="{1CFA53F3-F0F5-4362-4434-1CA64B94EA7D}"/>
              </a:ext>
            </a:extLst>
          </p:cNvPr>
          <p:cNvSpPr txBox="1"/>
          <p:nvPr/>
        </p:nvSpPr>
        <p:spPr>
          <a:xfrm>
            <a:off x="241825" y="208550"/>
            <a:ext cx="3742662"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Your objective: Provide PE CPD and support to all staff</a:t>
            </a:r>
          </a:p>
        </p:txBody>
      </p:sp>
      <p:graphicFrame>
        <p:nvGraphicFramePr>
          <p:cNvPr id="2" name="Table 1">
            <a:extLst>
              <a:ext uri="{FF2B5EF4-FFF2-40B4-BE49-F238E27FC236}">
                <a16:creationId xmlns:a16="http://schemas.microsoft.com/office/drawing/2014/main" id="{F06D8B73-1069-A20D-8F57-8B1AA064904F}"/>
              </a:ext>
            </a:extLst>
          </p:cNvPr>
          <p:cNvGraphicFramePr>
            <a:graphicFrameLocks noGrp="1"/>
          </p:cNvGraphicFramePr>
          <p:nvPr>
            <p:extLst>
              <p:ext uri="{D42A27DB-BD31-4B8C-83A1-F6EECF244321}">
                <p14:modId xmlns:p14="http://schemas.microsoft.com/office/powerpoint/2010/main" val="1652386838"/>
              </p:ext>
            </p:extLst>
          </p:nvPr>
        </p:nvGraphicFramePr>
        <p:xfrm>
          <a:off x="294842" y="694098"/>
          <a:ext cx="5530128" cy="3535680"/>
        </p:xfrm>
        <a:graphic>
          <a:graphicData uri="http://schemas.openxmlformats.org/drawingml/2006/table">
            <a:tbl>
              <a:tblPr firstRow="1" bandRow="1">
                <a:tableStyleId>{5C22544A-7EE6-4342-B048-85BDC9FD1C3A}</a:tableStyleId>
              </a:tblPr>
              <a:tblGrid>
                <a:gridCol w="497638">
                  <a:extLst>
                    <a:ext uri="{9D8B030D-6E8A-4147-A177-3AD203B41FA5}">
                      <a16:colId xmlns:a16="http://schemas.microsoft.com/office/drawing/2014/main" val="1397519339"/>
                    </a:ext>
                  </a:extLst>
                </a:gridCol>
                <a:gridCol w="1484671">
                  <a:extLst>
                    <a:ext uri="{9D8B030D-6E8A-4147-A177-3AD203B41FA5}">
                      <a16:colId xmlns:a16="http://schemas.microsoft.com/office/drawing/2014/main" val="3874769663"/>
                    </a:ext>
                  </a:extLst>
                </a:gridCol>
                <a:gridCol w="1521126">
                  <a:extLst>
                    <a:ext uri="{9D8B030D-6E8A-4147-A177-3AD203B41FA5}">
                      <a16:colId xmlns:a16="http://schemas.microsoft.com/office/drawing/2014/main" val="279180329"/>
                    </a:ext>
                  </a:extLst>
                </a:gridCol>
                <a:gridCol w="985758">
                  <a:extLst>
                    <a:ext uri="{9D8B030D-6E8A-4147-A177-3AD203B41FA5}">
                      <a16:colId xmlns:a16="http://schemas.microsoft.com/office/drawing/2014/main" val="1419483341"/>
                    </a:ext>
                  </a:extLst>
                </a:gridCol>
                <a:gridCol w="1040935">
                  <a:extLst>
                    <a:ext uri="{9D8B030D-6E8A-4147-A177-3AD203B41FA5}">
                      <a16:colId xmlns:a16="http://schemas.microsoft.com/office/drawing/2014/main" val="1532179531"/>
                    </a:ext>
                  </a:extLst>
                </a:gridCol>
              </a:tblGrid>
              <a:tr h="226247">
                <a:tc>
                  <a:txBody>
                    <a:bodyPr/>
                    <a:lstStyle/>
                    <a:p>
                      <a:pPr algn="ct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dirty="0">
                          <a:solidFill>
                            <a:sysClr val="windowText" lastClr="000000"/>
                          </a:solidFill>
                          <a:latin typeface="Calibri" panose="020F0502020204030204" pitchFamily="34" charset="0"/>
                          <a:cs typeface="Calibri" panose="020F050202020403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Implementation - How will you achieve this?</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Supporting evidence</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247449">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effectLst/>
                          <a:latin typeface="Calibri" panose="020F0502020204030204" pitchFamily="34" charset="0"/>
                          <a:cs typeface="Calibri" panose="020F0502020204030204" pitchFamily="34" charset="0"/>
                        </a:rPr>
                        <a:t>Plan and monitor</a:t>
                      </a:r>
                      <a:br>
                        <a:rPr lang="en-US" sz="700" b="1" dirty="0">
                          <a:effectLst/>
                          <a:latin typeface="Calibri" panose="020F0502020204030204" pitchFamily="34" charset="0"/>
                          <a:cs typeface="Calibri" panose="020F0502020204030204" pitchFamily="34" charset="0"/>
                        </a:rPr>
                      </a:b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GB" sz="600" dirty="0">
                          <a:solidFill>
                            <a:schemeClr val="accent1"/>
                          </a:solidFill>
                          <a:latin typeface="Calibri" panose="020F0502020204030204" pitchFamily="34" charset="0"/>
                          <a:ea typeface="Calibri" panose="020F0502020204030204" pitchFamily="34" charset="0"/>
                          <a:cs typeface="Calibri" panose="020F0502020204030204" pitchFamily="34" charset="0"/>
                        </a:rPr>
                        <a:t>Ensure clear progression across the curriculum through the  primary years,  securing subject knowledge and coverage.</a:t>
                      </a:r>
                      <a:endParaRPr lang="en-US" sz="600" dirty="0">
                        <a:solidFill>
                          <a:schemeClr val="accent1"/>
                        </a:solidFill>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accent1"/>
                          </a:solidFill>
                          <a:latin typeface="Calibri" panose="020F0502020204030204" pitchFamily="34" charset="0"/>
                          <a:cs typeface="Calibri" panose="020F0502020204030204" pitchFamily="34" charset="0"/>
                        </a:rPr>
                        <a:t>Ensure Get Set for PE annual membership is renewed to ensure teachers can access high quality planning and supporting resources.</a:t>
                      </a:r>
                    </a:p>
                    <a:p>
                      <a:pPr algn="l">
                        <a:lnSpc>
                          <a:spcPct val="100000"/>
                        </a:lnSpc>
                      </a:pPr>
                      <a:endParaRPr lang="en-US" sz="600" dirty="0">
                        <a:solidFill>
                          <a:schemeClr val="accent1"/>
                        </a:solidFill>
                        <a:latin typeface="Calibri" panose="020F0502020204030204" pitchFamily="34" charset="0"/>
                        <a:cs typeface="Calibri" panose="020F0502020204030204" pitchFamily="34" charset="0"/>
                      </a:endParaRPr>
                    </a:p>
                    <a:p>
                      <a:pPr algn="l">
                        <a:lnSpc>
                          <a:spcPct val="100000"/>
                        </a:lnSpc>
                      </a:pPr>
                      <a:r>
                        <a:rPr lang="en-US" sz="600" dirty="0">
                          <a:solidFill>
                            <a:schemeClr val="accent1"/>
                          </a:solidFill>
                          <a:latin typeface="Calibri" panose="020F0502020204030204" pitchFamily="34" charset="0"/>
                          <a:cs typeface="Calibri" panose="020F0502020204030204" pitchFamily="34" charset="0"/>
                        </a:rPr>
                        <a:t>Quality of teaching and learning in Physical Education will be developed through working collaboratively with TB Sports - CPD.  </a:t>
                      </a:r>
                    </a:p>
                    <a:p>
                      <a:pPr algn="l">
                        <a:lnSpc>
                          <a:spcPct val="100000"/>
                        </a:lnSpc>
                      </a:pPr>
                      <a:endParaRPr lang="en-US" sz="600" dirty="0">
                        <a:solidFill>
                          <a:schemeClr val="accent1"/>
                        </a:solidFill>
                        <a:latin typeface="Calibri" panose="020F0502020204030204" pitchFamily="34" charset="0"/>
                        <a:cs typeface="Calibri" panose="020F0502020204030204" pitchFamily="34" charset="0"/>
                      </a:endParaRPr>
                    </a:p>
                    <a:p>
                      <a:pPr algn="l">
                        <a:lnSpc>
                          <a:spcPct val="100000"/>
                        </a:lnSpc>
                      </a:pPr>
                      <a:r>
                        <a:rPr lang="en-US" sz="600" dirty="0">
                          <a:solidFill>
                            <a:schemeClr val="accent1"/>
                          </a:solidFill>
                          <a:latin typeface="Calibri" panose="020F0502020204030204" pitchFamily="34" charset="0"/>
                          <a:cs typeface="Calibri" panose="020F0502020204030204" pitchFamily="34" charset="0"/>
                        </a:rPr>
                        <a:t>PE resources updated to enable high quality teaching to take place.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600" dirty="0">
                          <a:solidFill>
                            <a:schemeClr val="accent1"/>
                          </a:solidFill>
                          <a:latin typeface="Calibri" panose="020F0502020204030204" pitchFamily="34" charset="0"/>
                          <a:cs typeface="Calibri" panose="020F0502020204030204" pitchFamily="34" charset="0"/>
                        </a:rPr>
                        <a:t>Staff feel confident in teaching all areas of the curriculum.</a:t>
                      </a:r>
                    </a:p>
                    <a:p>
                      <a:pPr algn="l">
                        <a:lnSpc>
                          <a:spcPct val="100000"/>
                        </a:lnSpc>
                      </a:pPr>
                      <a:endParaRPr lang="en-US" sz="600" dirty="0">
                        <a:solidFill>
                          <a:schemeClr val="accent1"/>
                        </a:solidFill>
                        <a:latin typeface="Calibri" panose="020F0502020204030204" pitchFamily="34" charset="0"/>
                        <a:cs typeface="Calibri" panose="020F0502020204030204" pitchFamily="34" charset="0"/>
                      </a:endParaRPr>
                    </a:p>
                    <a:p>
                      <a:pPr algn="l">
                        <a:lnSpc>
                          <a:spcPct val="100000"/>
                        </a:lnSpc>
                      </a:pPr>
                      <a:r>
                        <a:rPr lang="en-US" sz="600" dirty="0">
                          <a:solidFill>
                            <a:schemeClr val="accent1"/>
                          </a:solidFill>
                          <a:latin typeface="Calibri" panose="020F0502020204030204" pitchFamily="34" charset="0"/>
                          <a:cs typeface="Calibri" panose="020F0502020204030204" pitchFamily="34" charset="0"/>
                        </a:rPr>
                        <a:t>Lesson observation show that more than 90% of lessons were ‘high quality’.   </a:t>
                      </a:r>
                    </a:p>
                    <a:p>
                      <a:pPr algn="l">
                        <a:lnSpc>
                          <a:spcPct val="100000"/>
                        </a:lnSpc>
                      </a:pPr>
                      <a:endParaRPr lang="en-US" sz="600" dirty="0">
                        <a:solidFill>
                          <a:schemeClr val="accent1"/>
                        </a:solidFill>
                        <a:latin typeface="Calibri" panose="020F0502020204030204" pitchFamily="34" charset="0"/>
                        <a:cs typeface="Calibri" panose="020F0502020204030204" pitchFamily="34" charset="0"/>
                      </a:endParaRPr>
                    </a:p>
                    <a:p>
                      <a:pPr algn="l">
                        <a:lnSpc>
                          <a:spcPct val="100000"/>
                        </a:lnSpc>
                      </a:pPr>
                      <a:r>
                        <a:rPr lang="en-US" sz="600" dirty="0">
                          <a:solidFill>
                            <a:schemeClr val="accent1"/>
                          </a:solidFill>
                          <a:latin typeface="Calibri" panose="020F0502020204030204" pitchFamily="34" charset="0"/>
                          <a:cs typeface="Calibri" panose="020F0502020204030204" pitchFamily="34" charset="0"/>
                        </a:rPr>
                        <a:t>Pupils demonstrate positive attitudes to PESSPA.</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171450" indent="-171450" algn="l">
                        <a:lnSpc>
                          <a:spcPct val="100000"/>
                        </a:lnSpc>
                        <a:buFont typeface="Arial" panose="020B0604020202020204" pitchFamily="34" charset="0"/>
                        <a:buChar char="•"/>
                      </a:pPr>
                      <a:r>
                        <a:rPr lang="en-US" sz="600" dirty="0">
                          <a:solidFill>
                            <a:schemeClr val="accent1"/>
                          </a:solidFill>
                          <a:latin typeface="Calibri" panose="020F0502020204030204" pitchFamily="34" charset="0"/>
                          <a:cs typeface="Calibri" panose="020F0502020204030204" pitchFamily="34" charset="0"/>
                        </a:rPr>
                        <a:t>Staff confidence surveys </a:t>
                      </a:r>
                    </a:p>
                    <a:p>
                      <a:pPr marL="171450" indent="-171450" algn="l">
                        <a:lnSpc>
                          <a:spcPct val="100000"/>
                        </a:lnSpc>
                        <a:buFont typeface="Arial" panose="020B0604020202020204" pitchFamily="34" charset="0"/>
                        <a:buChar char="•"/>
                      </a:pPr>
                      <a:r>
                        <a:rPr lang="en-US" sz="600" dirty="0">
                          <a:solidFill>
                            <a:schemeClr val="accent1"/>
                          </a:solidFill>
                          <a:latin typeface="Calibri" panose="020F0502020204030204" pitchFamily="34" charset="0"/>
                          <a:cs typeface="Calibri" panose="020F0502020204030204" pitchFamily="34" charset="0"/>
                        </a:rPr>
                        <a:t>Lesson observation reviews</a:t>
                      </a:r>
                    </a:p>
                    <a:p>
                      <a:pPr marL="171450" indent="-171450" algn="l">
                        <a:lnSpc>
                          <a:spcPct val="100000"/>
                        </a:lnSpc>
                        <a:buFont typeface="Arial" panose="020B0604020202020204" pitchFamily="34" charset="0"/>
                        <a:buChar char="•"/>
                      </a:pPr>
                      <a:r>
                        <a:rPr lang="en-US" sz="600" dirty="0">
                          <a:solidFill>
                            <a:schemeClr val="accent1"/>
                          </a:solidFill>
                          <a:latin typeface="Calibri" panose="020F0502020204030204" pitchFamily="34" charset="0"/>
                          <a:cs typeface="Calibri" panose="020F0502020204030204" pitchFamily="34" charset="0"/>
                        </a:rPr>
                        <a:t>Pupil voice.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r h="164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b="1" dirty="0">
                          <a:solidFill>
                            <a:sysClr val="windowText" lastClr="000000"/>
                          </a:solidFill>
                          <a:latin typeface="Calibri" panose="020F0502020204030204" pitchFamily="34" charset="0"/>
                          <a:cs typeface="Calibri" panose="020F050202020403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Are the improvements sustainable? How?</a:t>
                      </a:r>
                      <a:endParaRPr lang="en-US" sz="700" b="1"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b="1" dirty="0">
                          <a:solidFill>
                            <a:sysClr val="windowText" lastClr="000000"/>
                          </a:solidFill>
                          <a:effectLst/>
                          <a:latin typeface="Calibri" panose="020F0502020204030204" pitchFamily="34" charset="0"/>
                          <a:cs typeface="Calibri" panose="020F0502020204030204" pitchFamily="34" charset="0"/>
                        </a:rPr>
                        <a:t>Approx. cost</a:t>
                      </a:r>
                      <a:endPar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latin typeface="Calibri" panose="020F0502020204030204" pitchFamily="34" charset="0"/>
                          <a:cs typeface="Calibri" panose="020F0502020204030204" pitchFamily="34" charset="0"/>
                        </a:rPr>
                        <a:t>Evaluate</a:t>
                      </a: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GB" sz="600" dirty="0">
                          <a:solidFill>
                            <a:schemeClr val="accent1"/>
                          </a:solidFill>
                          <a:latin typeface="Calibri" panose="020F0502020204030204" pitchFamily="34" charset="0"/>
                          <a:cs typeface="Calibri" panose="020F0502020204030204" pitchFamily="34" charset="0"/>
                        </a:rPr>
                        <a:t>Staff are more confident in teaching and delivering content of the curriculum and ‘high quality’ PE lessons are developed. This is through  the use of well – </a:t>
                      </a:r>
                    </a:p>
                    <a:p>
                      <a:pPr algn="l">
                        <a:lnSpc>
                          <a:spcPct val="100000"/>
                        </a:lnSpc>
                      </a:pPr>
                      <a:r>
                        <a:rPr lang="en-GB" sz="600" dirty="0">
                          <a:solidFill>
                            <a:schemeClr val="accent1"/>
                          </a:solidFill>
                          <a:latin typeface="Calibri" panose="020F0502020204030204" pitchFamily="34" charset="0"/>
                          <a:cs typeface="Calibri" panose="020F0502020204030204" pitchFamily="34" charset="0"/>
                        </a:rPr>
                        <a:t>planned/sequenced lessons (</a:t>
                      </a:r>
                      <a:r>
                        <a:rPr lang="en-GB" sz="600" dirty="0" err="1">
                          <a:solidFill>
                            <a:schemeClr val="accent1"/>
                          </a:solidFill>
                          <a:latin typeface="Calibri" panose="020F0502020204030204" pitchFamily="34" charset="0"/>
                          <a:cs typeface="Calibri" panose="020F0502020204030204" pitchFamily="34" charset="0"/>
                        </a:rPr>
                        <a:t>inc</a:t>
                      </a:r>
                      <a:r>
                        <a:rPr lang="en-GB" sz="600" dirty="0">
                          <a:solidFill>
                            <a:schemeClr val="accent1"/>
                          </a:solidFill>
                          <a:latin typeface="Calibri" panose="020F0502020204030204" pitchFamily="34" charset="0"/>
                          <a:cs typeface="Calibri" panose="020F0502020204030204" pitchFamily="34" charset="0"/>
                        </a:rPr>
                        <a:t> demonstration videos).</a:t>
                      </a:r>
                    </a:p>
                    <a:p>
                      <a:pPr algn="l">
                        <a:lnSpc>
                          <a:spcPct val="100000"/>
                        </a:lnSpc>
                      </a:pPr>
                      <a:r>
                        <a:rPr lang="en-GB" sz="600" dirty="0">
                          <a:solidFill>
                            <a:schemeClr val="accent1"/>
                          </a:solidFill>
                          <a:latin typeface="Calibri" panose="020F0502020204030204" pitchFamily="34" charset="0"/>
                          <a:cs typeface="Calibri" panose="020F0502020204030204" pitchFamily="34" charset="0"/>
                        </a:rPr>
                        <a:t>Pupils have engaged in a variety of skills/games and demonstrated progress through each unit, building on </a:t>
                      </a:r>
                    </a:p>
                    <a:p>
                      <a:pPr algn="l">
                        <a:lnSpc>
                          <a:spcPct val="100000"/>
                        </a:lnSpc>
                      </a:pPr>
                      <a:r>
                        <a:rPr lang="en-GB" sz="600" dirty="0">
                          <a:solidFill>
                            <a:schemeClr val="accent1"/>
                          </a:solidFill>
                          <a:latin typeface="Calibri" panose="020F0502020204030204" pitchFamily="34" charset="0"/>
                          <a:cs typeface="Calibri" panose="020F0502020204030204" pitchFamily="34" charset="0"/>
                        </a:rPr>
                        <a:t>previously taught skills.</a:t>
                      </a:r>
                    </a:p>
                    <a:p>
                      <a:pPr algn="l">
                        <a:lnSpc>
                          <a:spcPct val="100000"/>
                        </a:lnSpc>
                      </a:pPr>
                      <a:r>
                        <a:rPr lang="en-GB" sz="600" dirty="0">
                          <a:solidFill>
                            <a:schemeClr val="accent1"/>
                          </a:solidFill>
                          <a:latin typeface="Calibri" panose="020F0502020204030204" pitchFamily="34" charset="0"/>
                          <a:cs typeface="Calibri" panose="020F0502020204030204" pitchFamily="34" charset="0"/>
                        </a:rPr>
                        <a:t>Lesson observation showed that more than 90% of lessons were ‘high quality’.   </a:t>
                      </a:r>
                    </a:p>
                    <a:p>
                      <a:pPr algn="l">
                        <a:lnSpc>
                          <a:spcPct val="100000"/>
                        </a:lnSpc>
                      </a:pPr>
                      <a:r>
                        <a:rPr lang="en-GB" sz="600" dirty="0">
                          <a:solidFill>
                            <a:schemeClr val="accent1"/>
                          </a:solidFill>
                          <a:latin typeface="Calibri" panose="020F0502020204030204" pitchFamily="34" charset="0"/>
                          <a:cs typeface="Calibri" panose="020F0502020204030204" pitchFamily="34" charset="0"/>
                        </a:rPr>
                        <a:t>Pupils demonstrate positive attitudes towards PESSPA.</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600" dirty="0">
                          <a:solidFill>
                            <a:schemeClr val="accent1"/>
                          </a:solidFill>
                          <a:latin typeface="Calibri" panose="020F0502020204030204" pitchFamily="34" charset="0"/>
                          <a:cs typeface="Calibri" panose="020F0502020204030204" pitchFamily="34" charset="0"/>
                        </a:rPr>
                        <a:t>Continued CPD will come from using Get Set for PE and working alongside our external provider HA4K. Good practice is shared among colleagues.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600" dirty="0">
                          <a:solidFill>
                            <a:schemeClr val="accent1"/>
                          </a:solidFill>
                          <a:latin typeface="Calibri" panose="020F0502020204030204" pitchFamily="34" charset="0"/>
                          <a:cs typeface="Calibri" panose="020F0502020204030204" pitchFamily="34" charset="0"/>
                        </a:rPr>
                        <a:t>Staff confidence surveys</a:t>
                      </a:r>
                    </a:p>
                    <a:p>
                      <a:pPr algn="l">
                        <a:lnSpc>
                          <a:spcPct val="100000"/>
                        </a:lnSpc>
                      </a:pPr>
                      <a:r>
                        <a:rPr lang="en-US" sz="600" dirty="0">
                          <a:solidFill>
                            <a:schemeClr val="accent1"/>
                          </a:solidFill>
                          <a:latin typeface="Calibri" panose="020F0502020204030204" pitchFamily="34" charset="0"/>
                          <a:cs typeface="Calibri" panose="020F0502020204030204" pitchFamily="34" charset="0"/>
                        </a:rPr>
                        <a:t>Lesson observation reviews</a:t>
                      </a:r>
                    </a:p>
                    <a:p>
                      <a:pPr algn="l">
                        <a:lnSpc>
                          <a:spcPct val="100000"/>
                        </a:lnSpc>
                      </a:pPr>
                      <a:r>
                        <a:rPr lang="en-US" sz="600" dirty="0">
                          <a:solidFill>
                            <a:schemeClr val="accent1"/>
                          </a:solidFill>
                          <a:latin typeface="Calibri" panose="020F0502020204030204" pitchFamily="34" charset="0"/>
                          <a:cs typeface="Calibri" panose="020F0502020204030204" pitchFamily="34" charset="0"/>
                        </a:rPr>
                        <a:t>Pupil voice.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600" dirty="0">
                          <a:solidFill>
                            <a:schemeClr val="accent1"/>
                          </a:solidFill>
                          <a:latin typeface="Calibri" panose="020F0502020204030204" pitchFamily="34" charset="0"/>
                          <a:cs typeface="Calibri" panose="020F0502020204030204" pitchFamily="34" charset="0"/>
                        </a:rPr>
                        <a:t>£5760 - staff CPD through specialist support - TB Sports</a:t>
                      </a:r>
                    </a:p>
                    <a:p>
                      <a:pPr algn="l">
                        <a:lnSpc>
                          <a:spcPct val="100000"/>
                        </a:lnSpc>
                      </a:pPr>
                      <a:endParaRPr lang="en-US" sz="600" dirty="0">
                        <a:solidFill>
                          <a:srgbClr val="FF0000"/>
                        </a:solidFill>
                        <a:latin typeface="Calibri" panose="020F0502020204030204" pitchFamily="34" charset="0"/>
                        <a:cs typeface="Calibri" panose="020F0502020204030204" pitchFamily="34" charset="0"/>
                      </a:endParaRPr>
                    </a:p>
                    <a:p>
                      <a:pPr algn="l">
                        <a:lnSpc>
                          <a:spcPct val="100000"/>
                        </a:lnSpc>
                      </a:pPr>
                      <a:r>
                        <a:rPr lang="en-US" sz="600" dirty="0">
                          <a:solidFill>
                            <a:schemeClr val="accent1"/>
                          </a:solidFill>
                          <a:latin typeface="Calibri" panose="020F0502020204030204" pitchFamily="34" charset="0"/>
                          <a:cs typeface="Calibri" panose="020F0502020204030204" pitchFamily="34" charset="0"/>
                        </a:rPr>
                        <a:t>£400 PE Conference</a:t>
                      </a:r>
                    </a:p>
                    <a:p>
                      <a:pPr algn="l">
                        <a:lnSpc>
                          <a:spcPct val="100000"/>
                        </a:lnSpc>
                      </a:pPr>
                      <a:endParaRPr lang="en-US" sz="600" dirty="0">
                        <a:solidFill>
                          <a:srgbClr val="FF0000"/>
                        </a:solidFill>
                        <a:latin typeface="Calibri" panose="020F0502020204030204" pitchFamily="34" charset="0"/>
                        <a:cs typeface="Calibri" panose="020F0502020204030204" pitchFamily="34" charset="0"/>
                      </a:endParaRPr>
                    </a:p>
                    <a:p>
                      <a:pPr algn="l">
                        <a:lnSpc>
                          <a:spcPct val="100000"/>
                        </a:lnSpc>
                      </a:pPr>
                      <a:r>
                        <a:rPr lang="en-US" sz="600" dirty="0">
                          <a:solidFill>
                            <a:schemeClr val="accent1"/>
                          </a:solidFill>
                          <a:latin typeface="Calibri" panose="020F0502020204030204" pitchFamily="34" charset="0"/>
                          <a:cs typeface="Calibri" panose="020F0502020204030204" pitchFamily="34" charset="0"/>
                        </a:rPr>
                        <a:t>£1490 - GS4PE membership</a:t>
                      </a:r>
                    </a:p>
                    <a:p>
                      <a:pPr algn="l">
                        <a:lnSpc>
                          <a:spcPct val="100000"/>
                        </a:lnSpc>
                      </a:pPr>
                      <a:endParaRPr lang="en-US" sz="600" dirty="0">
                        <a:solidFill>
                          <a:srgbClr val="FF0000"/>
                        </a:solidFill>
                        <a:latin typeface="Calibri" panose="020F0502020204030204" pitchFamily="34" charset="0"/>
                        <a:cs typeface="Calibri" panose="020F0502020204030204" pitchFamily="34" charset="0"/>
                      </a:endParaRPr>
                    </a:p>
                    <a:p>
                      <a:pPr algn="l">
                        <a:lnSpc>
                          <a:spcPct val="100000"/>
                        </a:lnSpc>
                      </a:pPr>
                      <a:r>
                        <a:rPr lang="en-US" sz="600" dirty="0">
                          <a:solidFill>
                            <a:schemeClr val="accent1"/>
                          </a:solidFill>
                          <a:latin typeface="Calibri" panose="020F0502020204030204" pitchFamily="34" charset="0"/>
                          <a:cs typeface="Calibri" panose="020F0502020204030204" pitchFamily="34" charset="0"/>
                        </a:rPr>
                        <a:t>£1000 - updated curriculum resources</a:t>
                      </a:r>
                    </a:p>
                    <a:p>
                      <a:pPr algn="l">
                        <a:lnSpc>
                          <a:spcPct val="100000"/>
                        </a:lnSpc>
                      </a:pPr>
                      <a:endParaRPr lang="en-US" sz="600" dirty="0">
                        <a:solidFill>
                          <a:schemeClr val="accent1"/>
                        </a:solidFill>
                        <a:latin typeface="Calibri" panose="020F0502020204030204" pitchFamily="34" charset="0"/>
                        <a:cs typeface="Calibri" panose="020F0502020204030204" pitchFamily="34" charset="0"/>
                      </a:endParaRPr>
                    </a:p>
                    <a:p>
                      <a:pPr algn="l">
                        <a:lnSpc>
                          <a:spcPct val="100000"/>
                        </a:lnSpc>
                      </a:pPr>
                      <a:r>
                        <a:rPr lang="en-US" sz="600" dirty="0">
                          <a:solidFill>
                            <a:schemeClr val="accent1"/>
                          </a:solidFill>
                          <a:latin typeface="Calibri" panose="020F0502020204030204" pitchFamily="34" charset="0"/>
                          <a:cs typeface="Calibri" panose="020F0502020204030204" pitchFamily="34" charset="0"/>
                        </a:rPr>
                        <a:t>£5000  - Allocated time for curriculum lead and staff to ensure the 3 pillars of progression are covered across the curriculum</a:t>
                      </a:r>
                    </a:p>
                    <a:p>
                      <a:pPr algn="l">
                        <a:lnSpc>
                          <a:spcPct val="100000"/>
                        </a:lnSpc>
                      </a:pPr>
                      <a:endParaRPr lang="en-US" sz="600" dirty="0">
                        <a:solidFill>
                          <a:srgbClr val="FF0000"/>
                        </a:solidFill>
                        <a:highlight>
                          <a:srgbClr val="FFFF00"/>
                        </a:highlight>
                        <a:latin typeface="Calibri" panose="020F0502020204030204" pitchFamily="34" charset="0"/>
                        <a:cs typeface="Calibri" panose="020F0502020204030204" pitchFamily="34" charset="0"/>
                      </a:endParaRPr>
                    </a:p>
                    <a:p>
                      <a:pPr algn="l">
                        <a:lnSpc>
                          <a:spcPct val="100000"/>
                        </a:lnSpc>
                      </a:pPr>
                      <a:r>
                        <a:rPr lang="en-US" sz="600" b="1" dirty="0">
                          <a:solidFill>
                            <a:schemeClr val="accent1"/>
                          </a:solidFill>
                          <a:latin typeface="Calibri" panose="020F0502020204030204" pitchFamily="34" charset="0"/>
                          <a:cs typeface="Calibri" panose="020F0502020204030204" pitchFamily="34" charset="0"/>
                        </a:rPr>
                        <a:t>Total = £13,350</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bl>
          </a:graphicData>
        </a:graphic>
      </p:graphicFrame>
    </p:spTree>
    <p:extLst>
      <p:ext uri="{BB962C8B-B14F-4D97-AF65-F5344CB8AC3E}">
        <p14:creationId xmlns:p14="http://schemas.microsoft.com/office/powerpoint/2010/main" val="31206585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9E3F4-B61C-457A-E840-C9EE07D9A22E}"/>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4EEA956D-2CFF-5B2C-CD1B-06FDF2099C49}"/>
              </a:ext>
            </a:extLst>
          </p:cNvPr>
          <p:cNvPicPr>
            <a:picLocks noChangeAspect="1"/>
          </p:cNvPicPr>
          <p:nvPr/>
        </p:nvPicPr>
        <p:blipFill>
          <a:blip r:embed="rId2"/>
          <a:stretch>
            <a:fillRect/>
          </a:stretch>
        </p:blipFill>
        <p:spPr>
          <a:xfrm>
            <a:off x="-16769" y="0"/>
            <a:ext cx="6166284" cy="4322536"/>
          </a:xfrm>
          <a:prstGeom prst="rect">
            <a:avLst/>
          </a:prstGeom>
        </p:spPr>
      </p:pic>
      <p:sp>
        <p:nvSpPr>
          <p:cNvPr id="4" name="TextBox 3">
            <a:extLst>
              <a:ext uri="{FF2B5EF4-FFF2-40B4-BE49-F238E27FC236}">
                <a16:creationId xmlns:a16="http://schemas.microsoft.com/office/drawing/2014/main" id="{08956E3B-44E3-C739-9807-F5B3AC764123}"/>
              </a:ext>
            </a:extLst>
          </p:cNvPr>
          <p:cNvSpPr txBox="1"/>
          <p:nvPr/>
        </p:nvSpPr>
        <p:spPr>
          <a:xfrm>
            <a:off x="241825" y="208550"/>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Your objective: Improve physical activity levels</a:t>
            </a:r>
          </a:p>
        </p:txBody>
      </p:sp>
      <p:graphicFrame>
        <p:nvGraphicFramePr>
          <p:cNvPr id="2" name="Table 1">
            <a:extLst>
              <a:ext uri="{FF2B5EF4-FFF2-40B4-BE49-F238E27FC236}">
                <a16:creationId xmlns:a16="http://schemas.microsoft.com/office/drawing/2014/main" id="{3E931EEE-F173-2C9E-A785-A1E6D92FD218}"/>
              </a:ext>
            </a:extLst>
          </p:cNvPr>
          <p:cNvGraphicFramePr>
            <a:graphicFrameLocks noGrp="1"/>
          </p:cNvGraphicFramePr>
          <p:nvPr>
            <p:extLst>
              <p:ext uri="{D42A27DB-BD31-4B8C-83A1-F6EECF244321}">
                <p14:modId xmlns:p14="http://schemas.microsoft.com/office/powerpoint/2010/main" val="3980761334"/>
              </p:ext>
            </p:extLst>
          </p:nvPr>
        </p:nvGraphicFramePr>
        <p:xfrm>
          <a:off x="294842" y="694098"/>
          <a:ext cx="5530128" cy="3718560"/>
        </p:xfrm>
        <a:graphic>
          <a:graphicData uri="http://schemas.openxmlformats.org/drawingml/2006/table">
            <a:tbl>
              <a:tblPr firstRow="1" bandRow="1">
                <a:tableStyleId>{5C22544A-7EE6-4342-B048-85BDC9FD1C3A}</a:tableStyleId>
              </a:tblPr>
              <a:tblGrid>
                <a:gridCol w="487940">
                  <a:extLst>
                    <a:ext uri="{9D8B030D-6E8A-4147-A177-3AD203B41FA5}">
                      <a16:colId xmlns:a16="http://schemas.microsoft.com/office/drawing/2014/main" val="1397519339"/>
                    </a:ext>
                  </a:extLst>
                </a:gridCol>
                <a:gridCol w="1333500">
                  <a:extLst>
                    <a:ext uri="{9D8B030D-6E8A-4147-A177-3AD203B41FA5}">
                      <a16:colId xmlns:a16="http://schemas.microsoft.com/office/drawing/2014/main" val="3874769663"/>
                    </a:ext>
                  </a:extLst>
                </a:gridCol>
                <a:gridCol w="1276822">
                  <a:extLst>
                    <a:ext uri="{9D8B030D-6E8A-4147-A177-3AD203B41FA5}">
                      <a16:colId xmlns:a16="http://schemas.microsoft.com/office/drawing/2014/main" val="279180329"/>
                    </a:ext>
                  </a:extLst>
                </a:gridCol>
                <a:gridCol w="1422736">
                  <a:extLst>
                    <a:ext uri="{9D8B030D-6E8A-4147-A177-3AD203B41FA5}">
                      <a16:colId xmlns:a16="http://schemas.microsoft.com/office/drawing/2014/main" val="1419483341"/>
                    </a:ext>
                  </a:extLst>
                </a:gridCol>
                <a:gridCol w="1009130">
                  <a:extLst>
                    <a:ext uri="{9D8B030D-6E8A-4147-A177-3AD203B41FA5}">
                      <a16:colId xmlns:a16="http://schemas.microsoft.com/office/drawing/2014/main" val="1532179531"/>
                    </a:ext>
                  </a:extLst>
                </a:gridCol>
              </a:tblGrid>
              <a:tr h="226247">
                <a:tc>
                  <a:txBody>
                    <a:bodyPr/>
                    <a:lstStyle/>
                    <a:p>
                      <a:pPr algn="ct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dirty="0">
                          <a:solidFill>
                            <a:sysClr val="windowText" lastClr="000000"/>
                          </a:solidFill>
                          <a:latin typeface="Calibri" panose="020F0502020204030204" pitchFamily="34" charset="0"/>
                          <a:cs typeface="Calibri" panose="020F050202020403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Implementation - How will you achieve this?</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Supporting evidence</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effectLst/>
                          <a:latin typeface="Calibri" panose="020F0502020204030204" pitchFamily="34" charset="0"/>
                          <a:cs typeface="Calibri" panose="020F0502020204030204" pitchFamily="34" charset="0"/>
                        </a:rPr>
                        <a:t>Plan and monitor</a:t>
                      </a:r>
                      <a:br>
                        <a:rPr lang="en-US" sz="700" b="1" dirty="0">
                          <a:effectLst/>
                          <a:latin typeface="Calibri" panose="020F0502020204030204" pitchFamily="34" charset="0"/>
                          <a:cs typeface="Calibri" panose="020F0502020204030204" pitchFamily="34" charset="0"/>
                        </a:rPr>
                      </a:br>
                      <a:endParaRPr lang="en-US" sz="500" b="1" dirty="0">
                        <a:effectLst/>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rgbClr val="7030A0"/>
                          </a:solidFill>
                          <a:effectLst/>
                          <a:latin typeface="Calibri" panose="020F0502020204030204" pitchFamily="34" charset="0"/>
                          <a:cs typeface="Calibri" panose="020F0502020204030204" pitchFamily="34" charset="0"/>
                        </a:rPr>
                        <a:t>Provide opportunities for pupils to access multiple opportunities to be physically active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rgbClr val="7030A0"/>
                          </a:solidFill>
                          <a:latin typeface="Calibri" panose="020F0502020204030204" pitchFamily="34" charset="0"/>
                          <a:cs typeface="Calibri" panose="020F0502020204030204" pitchFamily="34" charset="0"/>
                        </a:rPr>
                        <a:t>Develop provision for physical activity at lunchtime by; Increasing the amount of playground resources to ensure playground activity. Play Leaders facilitate this.</a:t>
                      </a:r>
                    </a:p>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rgbClr val="7030A0"/>
                          </a:solidFill>
                          <a:latin typeface="Calibri" panose="020F0502020204030204" pitchFamily="34" charset="0"/>
                          <a:cs typeface="Calibri" panose="020F0502020204030204" pitchFamily="34" charset="0"/>
                        </a:rPr>
                        <a:t>Equipment and resources purchased for facilitation of activity with playleaders and independent active play. </a:t>
                      </a:r>
                    </a:p>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rgbClr val="7030A0"/>
                          </a:solidFill>
                          <a:latin typeface="Calibri" panose="020F0502020204030204" pitchFamily="34" charset="0"/>
                          <a:cs typeface="Calibri" panose="020F0502020204030204" pitchFamily="34" charset="0"/>
                        </a:rPr>
                        <a:t>Specialist sports teacher facilitating development of skills/activities during OPAL.</a:t>
                      </a:r>
                    </a:p>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rgbClr val="7030A0"/>
                          </a:solidFill>
                          <a:latin typeface="Calibri" panose="020F0502020204030204" pitchFamily="34" charset="0"/>
                          <a:ea typeface="Calibri" panose="020F0502020204030204" pitchFamily="34" charset="0"/>
                          <a:cs typeface="Calibri" panose="020F0502020204030204" pitchFamily="34" charset="0"/>
                        </a:rPr>
                        <a:t>Provide a variety of extra-curricular clubs - half termly spanning a range of indoor and outdoor sports run by external coaches including, basketball, football and rounders. </a:t>
                      </a:r>
                      <a:endParaRPr lang="en-US" sz="600" dirty="0">
                        <a:solidFill>
                          <a:srgbClr val="7030A0"/>
                        </a:solidFill>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rgbClr val="7030A0"/>
                          </a:solidFill>
                          <a:latin typeface="Calibri" panose="020F0502020204030204" pitchFamily="34" charset="0"/>
                          <a:cs typeface="Calibri" panose="020F0502020204030204" pitchFamily="34" charset="0"/>
                        </a:rPr>
                        <a:t>Play supervisors and all staff leading a range of physical activities joining in with daily movement to role model. </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solidFill>
                          <a:srgbClr val="7030A0"/>
                        </a:solidFill>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rgbClr val="7030A0"/>
                          </a:solidFill>
                          <a:latin typeface="Calibri" panose="020F0502020204030204" pitchFamily="34" charset="0"/>
                          <a:cs typeface="Calibri" panose="020F0502020204030204" pitchFamily="34" charset="0"/>
                        </a:rPr>
                        <a:t>A happy, more active playground that meets the needs of all pupils particularly more vulnerable groups e.g. SEND and girls.</a:t>
                      </a:r>
                    </a:p>
                    <a:p>
                      <a:pPr algn="l">
                        <a:lnSpc>
                          <a:spcPct val="100000"/>
                        </a:lnSpc>
                      </a:pPr>
                      <a:endParaRPr lang="en-US" sz="600" dirty="0">
                        <a:solidFill>
                          <a:srgbClr val="7030A0"/>
                        </a:solidFill>
                        <a:latin typeface="Calibri" panose="020F0502020204030204" pitchFamily="34" charset="0"/>
                        <a:cs typeface="Calibri" panose="020F0502020204030204" pitchFamily="34" charset="0"/>
                      </a:endParaRPr>
                    </a:p>
                    <a:p>
                      <a:pPr algn="l">
                        <a:lnSpc>
                          <a:spcPct val="100000"/>
                        </a:lnSpc>
                      </a:pPr>
                      <a:r>
                        <a:rPr lang="en-US" sz="600" dirty="0">
                          <a:solidFill>
                            <a:srgbClr val="7030A0"/>
                          </a:solidFill>
                          <a:latin typeface="Calibri" panose="020F0502020204030204" pitchFamily="34" charset="0"/>
                          <a:cs typeface="Calibri" panose="020F0502020204030204" pitchFamily="34" charset="0"/>
                        </a:rPr>
                        <a:t>A range in provision of sports after-school clubs.</a:t>
                      </a:r>
                    </a:p>
                    <a:p>
                      <a:pPr algn="l">
                        <a:lnSpc>
                          <a:spcPct val="100000"/>
                        </a:lnSpc>
                      </a:pPr>
                      <a:endParaRPr lang="en-US" sz="600" dirty="0">
                        <a:solidFill>
                          <a:srgbClr val="7030A0"/>
                        </a:solidFill>
                        <a:latin typeface="Calibri" panose="020F0502020204030204" pitchFamily="34" charset="0"/>
                        <a:cs typeface="Calibri" panose="020F0502020204030204" pitchFamily="34" charset="0"/>
                      </a:endParaRPr>
                    </a:p>
                    <a:p>
                      <a:pPr algn="l">
                        <a:lnSpc>
                          <a:spcPct val="100000"/>
                        </a:lnSpc>
                      </a:pPr>
                      <a:r>
                        <a:rPr lang="en-US" sz="600" dirty="0">
                          <a:solidFill>
                            <a:srgbClr val="7030A0"/>
                          </a:solidFill>
                          <a:latin typeface="Calibri" panose="020F0502020204030204" pitchFamily="34" charset="0"/>
                          <a:cs typeface="Calibri" panose="020F0502020204030204" pitchFamily="34" charset="0"/>
                        </a:rPr>
                        <a:t>Opportunities for vulnerable groups to take part in physical activity for enjoyment.</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171450" marR="0" lvl="0" indent="-171450" algn="l" defTabSz="57598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600" dirty="0">
                          <a:solidFill>
                            <a:srgbClr val="7030A0"/>
                          </a:solidFill>
                          <a:latin typeface="Calibri" panose="020F0502020204030204" pitchFamily="34" charset="0"/>
                          <a:cs typeface="Calibri" panose="020F0502020204030204" pitchFamily="34" charset="0"/>
                        </a:rPr>
                        <a:t>Observations of engagement and activity of pupils at lunch time,  (particularly those that are least active)</a:t>
                      </a:r>
                    </a:p>
                    <a:p>
                      <a:pPr marL="171450" marR="0" lvl="0" indent="-171450" algn="l" defTabSz="57598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600" dirty="0">
                          <a:solidFill>
                            <a:srgbClr val="7030A0"/>
                          </a:solidFill>
                          <a:latin typeface="Calibri" panose="020F0502020204030204" pitchFamily="34" charset="0"/>
                          <a:cs typeface="Calibri" panose="020F0502020204030204" pitchFamily="34" charset="0"/>
                        </a:rPr>
                        <a:t>Extra curricular timetable and participation data</a:t>
                      </a:r>
                    </a:p>
                    <a:p>
                      <a:pPr marL="171450" marR="0" lvl="0" indent="-171450" algn="l" defTabSz="57598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600" dirty="0">
                          <a:solidFill>
                            <a:srgbClr val="7030A0"/>
                          </a:solidFill>
                          <a:latin typeface="Calibri" panose="020F0502020204030204" pitchFamily="34" charset="0"/>
                          <a:cs typeface="Calibri" panose="020F0502020204030204" pitchFamily="34" charset="0"/>
                        </a:rPr>
                        <a:t>Audit and order of resources</a:t>
                      </a:r>
                    </a:p>
                    <a:p>
                      <a:pPr marL="0" marR="0" lvl="0" indent="0" algn="l" defTabSz="57598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600" dirty="0">
                        <a:solidFill>
                          <a:srgbClr val="7030A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r h="164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b="1" dirty="0">
                          <a:solidFill>
                            <a:sysClr val="windowText" lastClr="000000"/>
                          </a:solidFill>
                          <a:latin typeface="Calibri" panose="020F0502020204030204" pitchFamily="34" charset="0"/>
                          <a:cs typeface="Calibri" panose="020F050202020403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Are the improvements sustainable? How?</a:t>
                      </a:r>
                      <a:endParaRPr lang="en-US" sz="700" b="1"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b="1" dirty="0">
                          <a:solidFill>
                            <a:sysClr val="windowText" lastClr="000000"/>
                          </a:solidFill>
                          <a:effectLst/>
                          <a:latin typeface="Calibri" panose="020F0502020204030204" pitchFamily="34" charset="0"/>
                          <a:cs typeface="Calibri" panose="020F0502020204030204" pitchFamily="34" charset="0"/>
                        </a:rPr>
                        <a:t>Approx. cost</a:t>
                      </a:r>
                      <a:endPar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latin typeface="Calibri" panose="020F0502020204030204" pitchFamily="34" charset="0"/>
                          <a:cs typeface="Calibri" panose="020F0502020204030204" pitchFamily="34" charset="0"/>
                        </a:rPr>
                        <a:t>Evaluate</a:t>
                      </a: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rgbClr val="7030A0"/>
                          </a:solidFill>
                          <a:latin typeface="Calibri" panose="020F0502020204030204" pitchFamily="34" charset="0"/>
                          <a:cs typeface="Calibri" panose="020F0502020204030204" pitchFamily="34" charset="0"/>
                        </a:rPr>
                        <a:t>Improved pupil participation in activities at lunchtimes and extra-curricular clubs.</a:t>
                      </a:r>
                    </a:p>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rgbClr val="7030A0"/>
                          </a:solidFill>
                          <a:latin typeface="Calibri" panose="020F0502020204030204" pitchFamily="34" charset="0"/>
                          <a:cs typeface="Calibri" panose="020F0502020204030204" pitchFamily="34" charset="0"/>
                        </a:rPr>
                        <a:t>Specialist teacher provision for all year groups on a rotation basis.</a:t>
                      </a:r>
                    </a:p>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rgbClr val="7030A0"/>
                          </a:solidFill>
                          <a:latin typeface="Calibri" panose="020F0502020204030204" pitchFamily="34" charset="0"/>
                          <a:cs typeface="Calibri" panose="020F0502020204030204" pitchFamily="34" charset="0"/>
                        </a:rPr>
                        <a:t>Specialist cricket coaches deliver a half termly programme – Y3 and Y4</a:t>
                      </a:r>
                    </a:p>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rgbClr val="7030A0"/>
                          </a:solidFill>
                          <a:latin typeface="Calibri" panose="020F0502020204030204" pitchFamily="34" charset="0"/>
                          <a:cs typeface="Calibri" panose="020F0502020204030204" pitchFamily="34" charset="0"/>
                        </a:rPr>
                        <a:t>High levels of interest to specialist teacher activities during OPAL.</a:t>
                      </a:r>
                      <a:endParaRPr lang="en-US" sz="450" dirty="0">
                        <a:solidFill>
                          <a:srgbClr val="7030A0"/>
                        </a:solidFill>
                        <a:latin typeface="Calibri" panose="020F0502020204030204" pitchFamily="34" charset="0"/>
                        <a:cs typeface="Calibri" panose="020F0502020204030204" pitchFamily="34" charset="0"/>
                      </a:endParaRPr>
                    </a:p>
                    <a:p>
                      <a:pPr algn="l">
                        <a:lnSpc>
                          <a:spcPct val="100000"/>
                        </a:lnSpc>
                      </a:pPr>
                      <a:r>
                        <a:rPr lang="en-GB" sz="600" dirty="0">
                          <a:solidFill>
                            <a:srgbClr val="7030A0"/>
                          </a:solidFill>
                          <a:latin typeface="Calibri" panose="020F0502020204030204" pitchFamily="34" charset="0"/>
                          <a:cs typeface="Calibri" panose="020F0502020204030204" pitchFamily="34" charset="0"/>
                        </a:rPr>
                        <a:t>Pupils’ increased awareness and confidence on how to ride a bike safely.  </a:t>
                      </a:r>
                    </a:p>
                    <a:p>
                      <a:pPr algn="l">
                        <a:lnSpc>
                          <a:spcPct val="100000"/>
                        </a:lnSpc>
                      </a:pPr>
                      <a:r>
                        <a:rPr lang="en-GB" sz="600" dirty="0">
                          <a:solidFill>
                            <a:srgbClr val="7030A0"/>
                          </a:solidFill>
                          <a:latin typeface="Calibri" panose="020F0502020204030204" pitchFamily="34" charset="0"/>
                          <a:cs typeface="Calibri" panose="020F0502020204030204" pitchFamily="34" charset="0"/>
                        </a:rPr>
                        <a:t>OPAL provision awarded highest level of accreditation - Platinum</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600" dirty="0">
                          <a:solidFill>
                            <a:srgbClr val="7030A0"/>
                          </a:solidFill>
                          <a:latin typeface="Calibri" panose="020F0502020204030204" pitchFamily="34" charset="0"/>
                          <a:cs typeface="Calibri" panose="020F0502020204030204" pitchFamily="34" charset="0"/>
                        </a:rPr>
                        <a:t>Play Leaders are trained and competent to continue the good work and progress made.</a:t>
                      </a:r>
                    </a:p>
                    <a:p>
                      <a:pPr algn="l">
                        <a:lnSpc>
                          <a:spcPct val="100000"/>
                        </a:lnSpc>
                      </a:pPr>
                      <a:endParaRPr lang="en-US" sz="600" dirty="0">
                        <a:solidFill>
                          <a:srgbClr val="7030A0"/>
                        </a:solidFill>
                        <a:latin typeface="Calibri" panose="020F0502020204030204" pitchFamily="34" charset="0"/>
                        <a:cs typeface="Calibri" panose="020F0502020204030204" pitchFamily="34" charset="0"/>
                      </a:endParaRPr>
                    </a:p>
                    <a:p>
                      <a:pPr algn="l">
                        <a:lnSpc>
                          <a:spcPct val="100000"/>
                        </a:lnSpc>
                      </a:pPr>
                      <a:r>
                        <a:rPr lang="en-US" sz="600" dirty="0">
                          <a:solidFill>
                            <a:srgbClr val="7030A0"/>
                          </a:solidFill>
                          <a:latin typeface="Calibri" panose="020F0502020204030204" pitchFamily="34" charset="0"/>
                          <a:cs typeface="Calibri" panose="020F0502020204030204" pitchFamily="34" charset="0"/>
                        </a:rPr>
                        <a:t>A number of high quality extra-curricular clubs that are inclusive to all groups – this will increase in the Advent term with HA4K.</a:t>
                      </a:r>
                    </a:p>
                    <a:p>
                      <a:pPr algn="l">
                        <a:lnSpc>
                          <a:spcPct val="100000"/>
                        </a:lnSpc>
                      </a:pPr>
                      <a:endParaRPr lang="en-US" sz="600" dirty="0">
                        <a:solidFill>
                          <a:srgbClr val="7030A0"/>
                        </a:solidFill>
                        <a:latin typeface="Calibri" panose="020F0502020204030204" pitchFamily="34" charset="0"/>
                        <a:cs typeface="Calibri" panose="020F0502020204030204" pitchFamily="34" charset="0"/>
                      </a:endParaRPr>
                    </a:p>
                    <a:p>
                      <a:pPr algn="l">
                        <a:lnSpc>
                          <a:spcPct val="100000"/>
                        </a:lnSpc>
                      </a:pPr>
                      <a:r>
                        <a:rPr lang="en-GB" sz="600" dirty="0">
                          <a:solidFill>
                            <a:srgbClr val="7030A0"/>
                          </a:solidFill>
                          <a:latin typeface="Calibri" panose="020F0502020204030204" pitchFamily="34" charset="0"/>
                          <a:cs typeface="Calibri" panose="020F0502020204030204" pitchFamily="34" charset="0"/>
                        </a:rPr>
                        <a:t>Cricket resources updated for use next year.</a:t>
                      </a:r>
                    </a:p>
                    <a:p>
                      <a:pPr algn="l">
                        <a:lnSpc>
                          <a:spcPct val="100000"/>
                        </a:lnSpc>
                      </a:pPr>
                      <a:endParaRPr lang="en-US" sz="600" dirty="0">
                        <a:solidFill>
                          <a:srgbClr val="7030A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600" dirty="0">
                          <a:solidFill>
                            <a:srgbClr val="7030A0"/>
                          </a:solidFill>
                          <a:latin typeface="Calibri" panose="020F0502020204030204" pitchFamily="34" charset="0"/>
                          <a:cs typeface="Calibri" panose="020F0502020204030204" pitchFamily="34" charset="0"/>
                        </a:rPr>
                        <a:t>Extra curricular timetable and participation data.</a:t>
                      </a:r>
                    </a:p>
                    <a:p>
                      <a:pPr algn="l">
                        <a:lnSpc>
                          <a:spcPct val="100000"/>
                        </a:lnSpc>
                      </a:pPr>
                      <a:endParaRPr lang="en-US" sz="600" dirty="0">
                        <a:solidFill>
                          <a:srgbClr val="7030A0"/>
                        </a:solidFill>
                        <a:latin typeface="Calibri" panose="020F0502020204030204" pitchFamily="34" charset="0"/>
                        <a:cs typeface="Calibri" panose="020F0502020204030204" pitchFamily="34" charset="0"/>
                      </a:endParaRPr>
                    </a:p>
                    <a:p>
                      <a:pPr algn="l">
                        <a:lnSpc>
                          <a:spcPct val="100000"/>
                        </a:lnSpc>
                      </a:pPr>
                      <a:r>
                        <a:rPr lang="en-US" sz="600" dirty="0">
                          <a:solidFill>
                            <a:srgbClr val="7030A0"/>
                          </a:solidFill>
                          <a:latin typeface="Calibri" panose="020F0502020204030204" pitchFamily="34" charset="0"/>
                          <a:cs typeface="Calibri" panose="020F0502020204030204" pitchFamily="34" charset="0"/>
                        </a:rPr>
                        <a:t>Lunchtime participation data, alongside lunchtime activity plan. </a:t>
                      </a:r>
                    </a:p>
                    <a:p>
                      <a:pPr algn="l">
                        <a:lnSpc>
                          <a:spcPct val="100000"/>
                        </a:lnSpc>
                      </a:pPr>
                      <a:endParaRPr lang="en-US" sz="600" dirty="0">
                        <a:solidFill>
                          <a:srgbClr val="7030A0"/>
                        </a:solidFill>
                        <a:latin typeface="Calibri" panose="020F0502020204030204" pitchFamily="34" charset="0"/>
                        <a:cs typeface="Calibri" panose="020F0502020204030204" pitchFamily="34" charset="0"/>
                      </a:endParaRPr>
                    </a:p>
                    <a:p>
                      <a:pPr algn="l">
                        <a:lnSpc>
                          <a:spcPct val="100000"/>
                        </a:lnSpc>
                      </a:pPr>
                      <a:r>
                        <a:rPr lang="en-US" sz="600" dirty="0">
                          <a:solidFill>
                            <a:srgbClr val="7030A0"/>
                          </a:solidFill>
                          <a:latin typeface="Calibri" panose="020F0502020204030204" pitchFamily="34" charset="0"/>
                          <a:cs typeface="Calibri" panose="020F0502020204030204" pitchFamily="34" charset="0"/>
                        </a:rPr>
                        <a:t>Audit of resources purchased.</a:t>
                      </a:r>
                    </a:p>
                    <a:p>
                      <a:pPr algn="l">
                        <a:lnSpc>
                          <a:spcPct val="100000"/>
                        </a:lnSpc>
                      </a:pPr>
                      <a:endParaRPr lang="en-US" sz="600" dirty="0">
                        <a:solidFill>
                          <a:srgbClr val="7030A0"/>
                        </a:solidFill>
                        <a:latin typeface="Calibri" panose="020F0502020204030204" pitchFamily="34" charset="0"/>
                        <a:cs typeface="Calibri" panose="020F0502020204030204" pitchFamily="34" charset="0"/>
                      </a:endParaRPr>
                    </a:p>
                    <a:p>
                      <a:pPr algn="l">
                        <a:lnSpc>
                          <a:spcPct val="100000"/>
                        </a:lnSpc>
                      </a:pPr>
                      <a:r>
                        <a:rPr lang="en-US" sz="600" dirty="0">
                          <a:solidFill>
                            <a:srgbClr val="7030A0"/>
                          </a:solidFill>
                          <a:latin typeface="Calibri" panose="020F0502020204030204" pitchFamily="34" charset="0"/>
                          <a:cs typeface="Calibri" panose="020F0502020204030204" pitchFamily="34" charset="0"/>
                        </a:rPr>
                        <a:t>Pupil voice:</a:t>
                      </a:r>
                    </a:p>
                    <a:p>
                      <a:pPr algn="l">
                        <a:lnSpc>
                          <a:spcPct val="100000"/>
                        </a:lnSpc>
                      </a:pPr>
                      <a:r>
                        <a:rPr lang="en-US" sz="600" dirty="0">
                          <a:solidFill>
                            <a:srgbClr val="7030A0"/>
                          </a:solidFill>
                          <a:latin typeface="Calibri" panose="020F0502020204030204" pitchFamily="34" charset="0"/>
                          <a:cs typeface="Calibri" panose="020F0502020204030204" pitchFamily="34" charset="0"/>
                        </a:rPr>
                        <a:t>Am I involved with games at lunch time – 90% = Yes</a:t>
                      </a:r>
                    </a:p>
                    <a:p>
                      <a:pPr algn="l">
                        <a:lnSpc>
                          <a:spcPct val="100000"/>
                        </a:lnSpc>
                      </a:pPr>
                      <a:r>
                        <a:rPr lang="en-US" sz="600" dirty="0">
                          <a:solidFill>
                            <a:srgbClr val="7030A0"/>
                          </a:solidFill>
                          <a:latin typeface="Calibri" panose="020F0502020204030204" pitchFamily="34" charset="0"/>
                          <a:cs typeface="Calibri" panose="020F0502020204030204" pitchFamily="34" charset="0"/>
                        </a:rPr>
                        <a:t>Do I enjoy lunchtime – 98% = Yes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a:solidFill>
                            <a:srgbClr val="7030A0"/>
                          </a:solidFill>
                          <a:latin typeface="Calibri" panose="020F0502020204030204" pitchFamily="34" charset="0"/>
                          <a:cs typeface="Calibri" panose="020F0502020204030204" pitchFamily="34" charset="0"/>
                        </a:rPr>
                        <a:t>£1,070 </a:t>
                      </a:r>
                      <a:r>
                        <a:rPr lang="en-US" sz="600" dirty="0">
                          <a:solidFill>
                            <a:srgbClr val="7030A0"/>
                          </a:solidFill>
                          <a:latin typeface="Calibri" panose="020F0502020204030204" pitchFamily="34" charset="0"/>
                          <a:cs typeface="Calibri" panose="020F0502020204030204" pitchFamily="34" charset="0"/>
                        </a:rPr>
                        <a:t>- specialist coach to facilitate drills and skills during OPAL sessions</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solidFill>
                          <a:srgbClr val="7030A0"/>
                        </a:solidFill>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rgbClr val="7030A0"/>
                          </a:solidFill>
                          <a:latin typeface="Calibri" panose="020F0502020204030204" pitchFamily="34" charset="0"/>
                          <a:cs typeface="Calibri" panose="020F0502020204030204" pitchFamily="34" charset="0"/>
                        </a:rPr>
                        <a:t>£1300 Resources to continue to extend OPAL provision</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solidFill>
                          <a:srgbClr val="7030A0"/>
                        </a:solidFill>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rgbClr val="7030A0"/>
                          </a:solidFill>
                          <a:latin typeface="Calibri" panose="020F0502020204030204" pitchFamily="34" charset="0"/>
                          <a:cs typeface="Calibri" panose="020F0502020204030204" pitchFamily="34" charset="0"/>
                        </a:rPr>
                        <a:t>Total= £2,100</a:t>
                      </a:r>
                    </a:p>
                    <a:p>
                      <a:pPr algn="l">
                        <a:lnSpc>
                          <a:spcPct val="100000"/>
                        </a:lnSpc>
                      </a:pPr>
                      <a:endParaRPr lang="en-US" sz="600" b="1"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bl>
          </a:graphicData>
        </a:graphic>
      </p:graphicFrame>
    </p:spTree>
    <p:extLst>
      <p:ext uri="{BB962C8B-B14F-4D97-AF65-F5344CB8AC3E}">
        <p14:creationId xmlns:p14="http://schemas.microsoft.com/office/powerpoint/2010/main" val="29204007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7B963-E288-A594-F73A-77BAB18F906B}"/>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37EF1091-D9E8-F50F-C469-7DA3DEDEB30C}"/>
              </a:ext>
            </a:extLst>
          </p:cNvPr>
          <p:cNvPicPr>
            <a:picLocks noChangeAspect="1"/>
          </p:cNvPicPr>
          <p:nvPr/>
        </p:nvPicPr>
        <p:blipFill>
          <a:blip r:embed="rId2"/>
          <a:stretch>
            <a:fillRect/>
          </a:stretch>
        </p:blipFill>
        <p:spPr>
          <a:xfrm>
            <a:off x="-16769" y="0"/>
            <a:ext cx="6166284" cy="4322536"/>
          </a:xfrm>
          <a:prstGeom prst="rect">
            <a:avLst/>
          </a:prstGeom>
        </p:spPr>
      </p:pic>
      <p:sp>
        <p:nvSpPr>
          <p:cNvPr id="4" name="TextBox 3">
            <a:extLst>
              <a:ext uri="{FF2B5EF4-FFF2-40B4-BE49-F238E27FC236}">
                <a16:creationId xmlns:a16="http://schemas.microsoft.com/office/drawing/2014/main" id="{D9EC24E5-DBE8-47EA-B1DE-D1192E89143D}"/>
              </a:ext>
            </a:extLst>
          </p:cNvPr>
          <p:cNvSpPr txBox="1"/>
          <p:nvPr/>
        </p:nvSpPr>
        <p:spPr>
          <a:xfrm>
            <a:off x="241825" y="208550"/>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Your objective: Develop competition </a:t>
            </a:r>
          </a:p>
        </p:txBody>
      </p:sp>
      <p:graphicFrame>
        <p:nvGraphicFramePr>
          <p:cNvPr id="2" name="Table 1">
            <a:extLst>
              <a:ext uri="{FF2B5EF4-FFF2-40B4-BE49-F238E27FC236}">
                <a16:creationId xmlns:a16="http://schemas.microsoft.com/office/drawing/2014/main" id="{0C43063D-4996-8F50-39D2-9B3391C83F21}"/>
              </a:ext>
            </a:extLst>
          </p:cNvPr>
          <p:cNvGraphicFramePr>
            <a:graphicFrameLocks noGrp="1"/>
          </p:cNvGraphicFramePr>
          <p:nvPr>
            <p:extLst>
              <p:ext uri="{D42A27DB-BD31-4B8C-83A1-F6EECF244321}">
                <p14:modId xmlns:p14="http://schemas.microsoft.com/office/powerpoint/2010/main" val="910961540"/>
              </p:ext>
            </p:extLst>
          </p:nvPr>
        </p:nvGraphicFramePr>
        <p:xfrm>
          <a:off x="294842" y="694098"/>
          <a:ext cx="5530128" cy="3627120"/>
        </p:xfrm>
        <a:graphic>
          <a:graphicData uri="http://schemas.openxmlformats.org/drawingml/2006/table">
            <a:tbl>
              <a:tblPr firstRow="1" bandRow="1">
                <a:tableStyleId>{5C22544A-7EE6-4342-B048-85BDC9FD1C3A}</a:tableStyleId>
              </a:tblPr>
              <a:tblGrid>
                <a:gridCol w="497638">
                  <a:extLst>
                    <a:ext uri="{9D8B030D-6E8A-4147-A177-3AD203B41FA5}">
                      <a16:colId xmlns:a16="http://schemas.microsoft.com/office/drawing/2014/main" val="1397519339"/>
                    </a:ext>
                  </a:extLst>
                </a:gridCol>
                <a:gridCol w="1271245">
                  <a:extLst>
                    <a:ext uri="{9D8B030D-6E8A-4147-A177-3AD203B41FA5}">
                      <a16:colId xmlns:a16="http://schemas.microsoft.com/office/drawing/2014/main" val="3874769663"/>
                    </a:ext>
                  </a:extLst>
                </a:gridCol>
                <a:gridCol w="1329379">
                  <a:extLst>
                    <a:ext uri="{9D8B030D-6E8A-4147-A177-3AD203B41FA5}">
                      <a16:colId xmlns:a16="http://schemas.microsoft.com/office/drawing/2014/main" val="279180329"/>
                    </a:ext>
                  </a:extLst>
                </a:gridCol>
                <a:gridCol w="1422736">
                  <a:extLst>
                    <a:ext uri="{9D8B030D-6E8A-4147-A177-3AD203B41FA5}">
                      <a16:colId xmlns:a16="http://schemas.microsoft.com/office/drawing/2014/main" val="1419483341"/>
                    </a:ext>
                  </a:extLst>
                </a:gridCol>
                <a:gridCol w="1009130">
                  <a:extLst>
                    <a:ext uri="{9D8B030D-6E8A-4147-A177-3AD203B41FA5}">
                      <a16:colId xmlns:a16="http://schemas.microsoft.com/office/drawing/2014/main" val="1532179531"/>
                    </a:ext>
                  </a:extLst>
                </a:gridCol>
              </a:tblGrid>
              <a:tr h="226247">
                <a:tc>
                  <a:txBody>
                    <a:bodyPr/>
                    <a:lstStyle/>
                    <a:p>
                      <a:pPr algn="ct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dirty="0">
                          <a:solidFill>
                            <a:sysClr val="windowText" lastClr="000000"/>
                          </a:solidFill>
                          <a:latin typeface="Calibri" panose="020F0502020204030204" pitchFamily="34" charset="0"/>
                          <a:cs typeface="Calibri" panose="020F050202020403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Implementation - How will you achieve this?</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Supporting evidence</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effectLst/>
                          <a:latin typeface="Calibri" panose="020F0502020204030204" pitchFamily="34" charset="0"/>
                          <a:cs typeface="Calibri" panose="020F0502020204030204" pitchFamily="34" charset="0"/>
                        </a:rPr>
                        <a:t>Plan and monitor</a:t>
                      </a:r>
                      <a:br>
                        <a:rPr lang="en-US" sz="700" b="1" dirty="0">
                          <a:effectLst/>
                          <a:latin typeface="Calibri" panose="020F0502020204030204" pitchFamily="34" charset="0"/>
                          <a:cs typeface="Calibri" panose="020F0502020204030204" pitchFamily="34" charset="0"/>
                        </a:rPr>
                      </a:b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rgbClr val="00B050"/>
                          </a:solidFill>
                          <a:latin typeface="Calibri" panose="020F0502020204030204" pitchFamily="34" charset="0"/>
                          <a:cs typeface="Calibri" panose="020F0502020204030204" pitchFamily="34" charset="0"/>
                        </a:rPr>
                        <a:t>Provide inter school  competitions </a:t>
                      </a:r>
                      <a:r>
                        <a:rPr lang="en-US" sz="600" dirty="0">
                          <a:solidFill>
                            <a:srgbClr val="00B050"/>
                          </a:solidFill>
                          <a:effectLst/>
                          <a:latin typeface="Calibri" panose="020F0502020204030204" pitchFamily="34" charset="0"/>
                          <a:cs typeface="Calibri" panose="020F0502020204030204" pitchFamily="34" charset="0"/>
                        </a:rPr>
                        <a:t>ensuring key focus groups have access to physical activity and sport.</a:t>
                      </a:r>
                      <a:endParaRPr lang="en-US" sz="600" dirty="0">
                        <a:solidFill>
                          <a:srgbClr val="00B050"/>
                        </a:solidFill>
                        <a:highlight>
                          <a:srgbClr val="FFFF00"/>
                        </a:highlight>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rgbClr val="00B050"/>
                          </a:solidFill>
                          <a:latin typeface="Calibri" panose="020F0502020204030204" pitchFamily="34" charset="0"/>
                          <a:cs typeface="Calibri" panose="020F0502020204030204" pitchFamily="34" charset="0"/>
                        </a:rPr>
                        <a:t>Participate in Nottingham School Sports competitions/Festivals.</a:t>
                      </a:r>
                    </a:p>
                    <a:p>
                      <a:pPr algn="l">
                        <a:lnSpc>
                          <a:spcPct val="100000"/>
                        </a:lnSpc>
                      </a:pPr>
                      <a:endParaRPr lang="en-US" sz="600" dirty="0">
                        <a:solidFill>
                          <a:srgbClr val="00B050"/>
                        </a:solidFill>
                        <a:latin typeface="Calibri" panose="020F0502020204030204" pitchFamily="34" charset="0"/>
                        <a:cs typeface="Calibri" panose="020F0502020204030204" pitchFamily="34" charset="0"/>
                      </a:endParaRPr>
                    </a:p>
                    <a:p>
                      <a:pPr algn="l">
                        <a:lnSpc>
                          <a:spcPct val="100000"/>
                        </a:lnSpc>
                      </a:pPr>
                      <a:r>
                        <a:rPr lang="en-GB" sz="600" dirty="0">
                          <a:solidFill>
                            <a:srgbClr val="00B050"/>
                          </a:solidFill>
                          <a:latin typeface="Calibri" panose="020F0502020204030204" pitchFamily="34" charset="0"/>
                          <a:ea typeface="Calibri" panose="020F0502020204030204" pitchFamily="34" charset="0"/>
                          <a:cs typeface="Calibri" panose="020F0502020204030204" pitchFamily="34" charset="0"/>
                        </a:rPr>
                        <a:t>Sports Day - events shared with teachers prior to the event so we can practice building the children’s confidence and skills.</a:t>
                      </a:r>
                    </a:p>
                    <a:p>
                      <a:pPr algn="l">
                        <a:lnSpc>
                          <a:spcPct val="100000"/>
                        </a:lnSpc>
                      </a:pPr>
                      <a:endParaRPr lang="en-US" sz="600" dirty="0">
                        <a:solidFill>
                          <a:srgbClr val="00B050"/>
                        </a:solidFill>
                        <a:latin typeface="Calibri" panose="020F0502020204030204" pitchFamily="34" charset="0"/>
                        <a:ea typeface="Calibri" panose="020F0502020204030204" pitchFamily="34" charset="0"/>
                        <a:cs typeface="Calibri" panose="020F0502020204030204" pitchFamily="34" charset="0"/>
                      </a:endParaRPr>
                    </a:p>
                    <a:p>
                      <a:pPr algn="l">
                        <a:lnSpc>
                          <a:spcPct val="100000"/>
                        </a:lnSpc>
                      </a:pPr>
                      <a:r>
                        <a:rPr lang="en-GB" sz="600" dirty="0">
                          <a:solidFill>
                            <a:srgbClr val="00B050"/>
                          </a:solidFill>
                          <a:latin typeface="Calibri" panose="020F0502020204030204" pitchFamily="34" charset="0"/>
                          <a:ea typeface="Calibri" panose="020F0502020204030204" pitchFamily="34" charset="0"/>
                          <a:cs typeface="Calibri" panose="020F0502020204030204" pitchFamily="34" charset="0"/>
                        </a:rPr>
                        <a:t>Opportunities for vulnerable groups to take part in sports festivals within the city.</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solidFill>
                          <a:srgbClr val="00B050"/>
                        </a:solidFill>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rgbClr val="00B050"/>
                          </a:solidFill>
                          <a:latin typeface="Calibri" panose="020F0502020204030204" pitchFamily="34" charset="0"/>
                          <a:cs typeface="Calibri" panose="020F0502020204030204" pitchFamily="34" charset="0"/>
                        </a:rPr>
                        <a:t>Y5 pupils to complete </a:t>
                      </a:r>
                      <a:r>
                        <a:rPr lang="en-US" sz="600" dirty="0" err="1">
                          <a:solidFill>
                            <a:srgbClr val="00B050"/>
                          </a:solidFill>
                          <a:latin typeface="Calibri" panose="020F0502020204030204" pitchFamily="34" charset="0"/>
                          <a:cs typeface="Calibri" panose="020F0502020204030204" pitchFamily="34" charset="0"/>
                        </a:rPr>
                        <a:t>Bikeability</a:t>
                      </a:r>
                      <a:r>
                        <a:rPr lang="en-US" sz="600" dirty="0">
                          <a:solidFill>
                            <a:srgbClr val="00B050"/>
                          </a:solidFill>
                          <a:latin typeface="Calibri" panose="020F0502020204030204" pitchFamily="34" charset="0"/>
                          <a:cs typeface="Calibri" panose="020F0502020204030204" pitchFamily="34" charset="0"/>
                        </a:rPr>
                        <a:t> – level 1</a:t>
                      </a:r>
                    </a:p>
                    <a:p>
                      <a:pPr algn="l">
                        <a:lnSpc>
                          <a:spcPct val="100000"/>
                        </a:lnSpc>
                      </a:pPr>
                      <a:endParaRPr lang="en-US" sz="600" dirty="0">
                        <a:solidFill>
                          <a:srgbClr val="00B050"/>
                        </a:solidFill>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GB" sz="600" dirty="0">
                          <a:solidFill>
                            <a:srgbClr val="00B050"/>
                          </a:solidFill>
                          <a:latin typeface="Calibri" panose="020F0502020204030204" pitchFamily="34" charset="0"/>
                          <a:cs typeface="Calibri" panose="020F0502020204030204" pitchFamily="34" charset="0"/>
                        </a:rPr>
                        <a:t>Children of all abilities and </a:t>
                      </a:r>
                    </a:p>
                    <a:p>
                      <a:pPr algn="l">
                        <a:lnSpc>
                          <a:spcPct val="100000"/>
                        </a:lnSpc>
                      </a:pPr>
                      <a:r>
                        <a:rPr lang="en-GB" sz="600" dirty="0">
                          <a:solidFill>
                            <a:srgbClr val="00B050"/>
                          </a:solidFill>
                          <a:latin typeface="Calibri" panose="020F0502020204030204" pitchFamily="34" charset="0"/>
                          <a:cs typeface="Calibri" panose="020F0502020204030204" pitchFamily="34" charset="0"/>
                        </a:rPr>
                        <a:t>experiences with sport have the skills </a:t>
                      </a:r>
                    </a:p>
                    <a:p>
                      <a:pPr algn="l">
                        <a:lnSpc>
                          <a:spcPct val="100000"/>
                        </a:lnSpc>
                      </a:pPr>
                      <a:r>
                        <a:rPr lang="en-GB" sz="600" dirty="0">
                          <a:solidFill>
                            <a:srgbClr val="00B050"/>
                          </a:solidFill>
                          <a:latin typeface="Calibri" panose="020F0502020204030204" pitchFamily="34" charset="0"/>
                          <a:cs typeface="Calibri" panose="020F0502020204030204" pitchFamily="34" charset="0"/>
                        </a:rPr>
                        <a:t>of resilience, perseverance and </a:t>
                      </a:r>
                    </a:p>
                    <a:p>
                      <a:pPr algn="l">
                        <a:lnSpc>
                          <a:spcPct val="100000"/>
                        </a:lnSpc>
                      </a:pPr>
                      <a:r>
                        <a:rPr lang="en-GB" sz="600" dirty="0">
                          <a:solidFill>
                            <a:srgbClr val="00B050"/>
                          </a:solidFill>
                          <a:latin typeface="Calibri" panose="020F0502020204030204" pitchFamily="34" charset="0"/>
                          <a:cs typeface="Calibri" panose="020F0502020204030204" pitchFamily="34" charset="0"/>
                        </a:rPr>
                        <a:t>sporting attitude when participating </a:t>
                      </a:r>
                    </a:p>
                    <a:p>
                      <a:pPr algn="l">
                        <a:lnSpc>
                          <a:spcPct val="100000"/>
                        </a:lnSpc>
                      </a:pPr>
                      <a:r>
                        <a:rPr lang="en-GB" sz="600" dirty="0">
                          <a:solidFill>
                            <a:srgbClr val="00B050"/>
                          </a:solidFill>
                          <a:latin typeface="Calibri" panose="020F0502020204030204" pitchFamily="34" charset="0"/>
                          <a:cs typeface="Calibri" panose="020F0502020204030204" pitchFamily="34" charset="0"/>
                        </a:rPr>
                        <a:t>in competitive sports. </a:t>
                      </a:r>
                    </a:p>
                    <a:p>
                      <a:pPr algn="l">
                        <a:lnSpc>
                          <a:spcPct val="100000"/>
                        </a:lnSpc>
                      </a:pPr>
                      <a:r>
                        <a:rPr lang="en-GB" sz="600" dirty="0">
                          <a:solidFill>
                            <a:srgbClr val="00B050"/>
                          </a:solidFill>
                          <a:latin typeface="Calibri" panose="020F0502020204030204" pitchFamily="34" charset="0"/>
                          <a:ea typeface="Calibri" panose="020F0502020204030204" pitchFamily="34" charset="0"/>
                          <a:cs typeface="Calibri" panose="020F0502020204030204" pitchFamily="34" charset="0"/>
                        </a:rPr>
                        <a:t>Develop and implement the strategic monitoring of the number of children that have taken part in a competitive sport. </a:t>
                      </a:r>
                    </a:p>
                    <a:p>
                      <a:pPr algn="l">
                        <a:lnSpc>
                          <a:spcPct val="100000"/>
                        </a:lnSpc>
                      </a:pPr>
                      <a:r>
                        <a:rPr lang="en-GB" sz="600" dirty="0">
                          <a:solidFill>
                            <a:srgbClr val="00B050"/>
                          </a:solidFill>
                          <a:latin typeface="Calibri" panose="020F0502020204030204" pitchFamily="34" charset="0"/>
                          <a:ea typeface="Calibri" panose="020F0502020204030204" pitchFamily="34" charset="0"/>
                          <a:cs typeface="Calibri" panose="020F0502020204030204" pitchFamily="34" charset="0"/>
                        </a:rPr>
                        <a:t>All children (EY-Y6) participate in physical activities with enjoyment for a school </a:t>
                      </a:r>
                      <a:r>
                        <a:rPr lang="en-GB" sz="600">
                          <a:solidFill>
                            <a:srgbClr val="00B050"/>
                          </a:solidFill>
                          <a:latin typeface="Calibri" panose="020F0502020204030204" pitchFamily="34" charset="0"/>
                          <a:ea typeface="Calibri" panose="020F0502020204030204" pitchFamily="34" charset="0"/>
                          <a:cs typeface="Calibri" panose="020F0502020204030204" pitchFamily="34" charset="0"/>
                        </a:rPr>
                        <a:t>day – sports day.1234 </a:t>
                      </a:r>
                      <a:endParaRPr lang="en-GB" sz="600" dirty="0">
                        <a:solidFill>
                          <a:srgbClr val="00B050"/>
                        </a:solidFill>
                        <a:latin typeface="Calibri" panose="020F0502020204030204" pitchFamily="34" charset="0"/>
                        <a:ea typeface="Calibri" panose="020F0502020204030204" pitchFamily="34" charset="0"/>
                        <a:cs typeface="Calibri" panose="020F0502020204030204" pitchFamily="34" charset="0"/>
                      </a:endParaRPr>
                    </a:p>
                    <a:p>
                      <a:pPr algn="l">
                        <a:lnSpc>
                          <a:spcPct val="100000"/>
                        </a:lnSpc>
                      </a:pPr>
                      <a:r>
                        <a:rPr lang="en-GB" sz="600" dirty="0">
                          <a:solidFill>
                            <a:srgbClr val="00B050"/>
                          </a:solidFill>
                          <a:latin typeface="Calibri" panose="020F0502020204030204" pitchFamily="34" charset="0"/>
                          <a:ea typeface="Calibri" panose="020F0502020204030204" pitchFamily="34" charset="0"/>
                          <a:cs typeface="Calibri" panose="020F0502020204030204" pitchFamily="34" charset="0"/>
                        </a:rPr>
                        <a:t>Pupils’ ability to ride a bike safely is improved.</a:t>
                      </a:r>
                    </a:p>
                    <a:p>
                      <a:pPr algn="l">
                        <a:lnSpc>
                          <a:spcPct val="100000"/>
                        </a:lnSpc>
                      </a:pPr>
                      <a:r>
                        <a:rPr lang="en-GB" sz="600" dirty="0">
                          <a:solidFill>
                            <a:srgbClr val="00B050"/>
                          </a:solidFill>
                          <a:latin typeface="Calibri" panose="020F0502020204030204" pitchFamily="34" charset="0"/>
                          <a:ea typeface="Calibri" panose="020F0502020204030204" pitchFamily="34" charset="0"/>
                          <a:cs typeface="Calibri" panose="020F0502020204030204" pitchFamily="34" charset="0"/>
                        </a:rPr>
                        <a:t>Pupils’ achievements celebrated. Aspirations of others raised. Awareness of sporting opportunity raised. </a:t>
                      </a:r>
                      <a:endParaRPr lang="en-US" sz="600" dirty="0">
                        <a:solidFill>
                          <a:srgbClr val="00B050"/>
                        </a:solidFill>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600" dirty="0">
                          <a:solidFill>
                            <a:srgbClr val="00B050"/>
                          </a:solidFill>
                          <a:latin typeface="Calibri" panose="020F0502020204030204" pitchFamily="34" charset="0"/>
                          <a:cs typeface="Calibri" panose="020F0502020204030204" pitchFamily="34" charset="0"/>
                        </a:rPr>
                        <a:t>Competition calendar and register of participants.</a:t>
                      </a:r>
                    </a:p>
                    <a:p>
                      <a:pPr algn="l">
                        <a:lnSpc>
                          <a:spcPct val="100000"/>
                        </a:lnSpc>
                      </a:pPr>
                      <a:endParaRPr lang="en-US" sz="600" dirty="0">
                        <a:solidFill>
                          <a:srgbClr val="00B050"/>
                        </a:solidFill>
                        <a:latin typeface="Calibri" panose="020F0502020204030204" pitchFamily="34" charset="0"/>
                        <a:cs typeface="Calibri" panose="020F0502020204030204" pitchFamily="34" charset="0"/>
                      </a:endParaRPr>
                    </a:p>
                    <a:p>
                      <a:pPr algn="l">
                        <a:lnSpc>
                          <a:spcPct val="100000"/>
                        </a:lnSpc>
                      </a:pPr>
                      <a:r>
                        <a:rPr lang="en-US" sz="600" dirty="0">
                          <a:solidFill>
                            <a:srgbClr val="00B050"/>
                          </a:solidFill>
                          <a:latin typeface="Calibri" panose="020F0502020204030204" pitchFamily="34" charset="0"/>
                          <a:cs typeface="Calibri" panose="020F0502020204030204" pitchFamily="34" charset="0"/>
                        </a:rPr>
                        <a:t>Data on children’s success in </a:t>
                      </a:r>
                      <a:r>
                        <a:rPr lang="en-US" sz="600" dirty="0" err="1">
                          <a:solidFill>
                            <a:srgbClr val="00B050"/>
                          </a:solidFill>
                          <a:latin typeface="Calibri" panose="020F0502020204030204" pitchFamily="34" charset="0"/>
                          <a:cs typeface="Calibri" panose="020F0502020204030204" pitchFamily="34" charset="0"/>
                        </a:rPr>
                        <a:t>bikeability</a:t>
                      </a:r>
                      <a:r>
                        <a:rPr lang="en-US" sz="600" dirty="0">
                          <a:solidFill>
                            <a:srgbClr val="00B050"/>
                          </a:solidFill>
                          <a:latin typeface="Calibri" panose="020F0502020204030204" pitchFamily="34" charset="0"/>
                          <a:cs typeface="Calibri" panose="020F0502020204030204" pitchFamily="34" charset="0"/>
                        </a:rPr>
                        <a:t>.</a:t>
                      </a:r>
                    </a:p>
                    <a:p>
                      <a:pPr algn="l">
                        <a:lnSpc>
                          <a:spcPct val="100000"/>
                        </a:lnSpc>
                      </a:pPr>
                      <a:endParaRPr lang="en-US" sz="600" dirty="0">
                        <a:solidFill>
                          <a:srgbClr val="00B050"/>
                        </a:solidFill>
                        <a:latin typeface="Calibri" panose="020F0502020204030204" pitchFamily="34" charset="0"/>
                        <a:cs typeface="Calibri" panose="020F0502020204030204" pitchFamily="34" charset="0"/>
                      </a:endParaRPr>
                    </a:p>
                    <a:p>
                      <a:pPr algn="l">
                        <a:lnSpc>
                          <a:spcPct val="100000"/>
                        </a:lnSpc>
                      </a:pPr>
                      <a:r>
                        <a:rPr lang="en-US" sz="600" dirty="0">
                          <a:solidFill>
                            <a:srgbClr val="00B050"/>
                          </a:solidFill>
                          <a:latin typeface="Calibri" panose="020F0502020204030204" pitchFamily="34" charset="0"/>
                          <a:cs typeface="Calibri" panose="020F0502020204030204" pitchFamily="34" charset="0"/>
                        </a:rPr>
                        <a:t>Pupil voice </a:t>
                      </a:r>
                    </a:p>
                    <a:p>
                      <a:pPr algn="l">
                        <a:lnSpc>
                          <a:spcPct val="100000"/>
                        </a:lnSpc>
                      </a:pPr>
                      <a:endParaRPr lang="en-US" sz="600" dirty="0">
                        <a:solidFill>
                          <a:srgbClr val="00B05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r h="164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b="1" dirty="0">
                          <a:solidFill>
                            <a:srgbClr val="00B050"/>
                          </a:solidFill>
                          <a:latin typeface="Calibri" panose="020F0502020204030204" pitchFamily="34" charset="0"/>
                          <a:cs typeface="Calibri" panose="020F050202020403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rgbClr val="00B050"/>
                          </a:solidFill>
                          <a:effectLst/>
                          <a:latin typeface="Calibri" panose="020F0502020204030204" pitchFamily="34" charset="0"/>
                          <a:ea typeface="+mn-ea"/>
                          <a:cs typeface="Calibri" panose="020F0502020204030204" pitchFamily="34" charset="0"/>
                        </a:rPr>
                        <a:t>Are the improvements sustainable? How?</a:t>
                      </a:r>
                      <a:endParaRPr lang="en-US" sz="700" b="1" dirty="0">
                        <a:solidFill>
                          <a:srgbClr val="00B05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b="1"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b="1" dirty="0">
                          <a:solidFill>
                            <a:srgbClr val="00B050"/>
                          </a:solidFill>
                          <a:effectLst/>
                          <a:latin typeface="Calibri" panose="020F0502020204030204" pitchFamily="34" charset="0"/>
                          <a:cs typeface="Calibri" panose="020F0502020204030204" pitchFamily="34" charset="0"/>
                        </a:rPr>
                        <a:t>Approx. cost</a:t>
                      </a:r>
                      <a:endParaRPr lang="en-GB" sz="700" b="1" dirty="0">
                        <a:solidFill>
                          <a:srgbClr val="00B05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latin typeface="Calibri" panose="020F0502020204030204" pitchFamily="34" charset="0"/>
                          <a:cs typeface="Calibri" panose="020F0502020204030204" pitchFamily="34" charset="0"/>
                        </a:rPr>
                        <a:t>Evaluate</a:t>
                      </a:r>
                      <a:r>
                        <a:rPr lang="en-US" sz="700" b="1" dirty="0">
                          <a:latin typeface="Calibri" panose="020F0502020204030204" pitchFamily="34" charset="0"/>
                          <a:cs typeface="Calibri" panose="020F0502020204030204" pitchFamily="34" charset="0"/>
                        </a:rPr>
                        <a:t> </a:t>
                      </a: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rgbClr val="00B050"/>
                          </a:solidFill>
                          <a:latin typeface="Calibri" panose="020F0502020204030204" pitchFamily="34" charset="0"/>
                          <a:ea typeface="Calibri" panose="020F0502020204030204" pitchFamily="34" charset="0"/>
                          <a:cs typeface="Calibri" panose="020F0502020204030204" pitchFamily="34" charset="0"/>
                        </a:rPr>
                        <a:t>Pupil participation in a range of sports festivals/</a:t>
                      </a:r>
                    </a:p>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rgbClr val="00B050"/>
                          </a:solidFill>
                          <a:latin typeface="Calibri" panose="020F0502020204030204" pitchFamily="34" charset="0"/>
                          <a:ea typeface="Calibri" panose="020F0502020204030204" pitchFamily="34" charset="0"/>
                          <a:cs typeface="Calibri" panose="020F0502020204030204" pitchFamily="34" charset="0"/>
                        </a:rPr>
                        <a:t>competitions including a focus on vulnerable groups. These include:</a:t>
                      </a:r>
                    </a:p>
                    <a:p>
                      <a:pPr marL="171450" marR="0" lvl="0" indent="-171450" algn="l" defTabSz="575981" rtl="0" eaLnBrk="1" fontAlgn="auto" latinLnBrk="0" hangingPunct="1">
                        <a:lnSpc>
                          <a:spcPct val="100000"/>
                        </a:lnSpc>
                        <a:spcBef>
                          <a:spcPts val="0"/>
                        </a:spcBef>
                        <a:spcAft>
                          <a:spcPts val="0"/>
                        </a:spcAft>
                        <a:buClrTx/>
                        <a:buSzTx/>
                        <a:buFontTx/>
                        <a:buChar char="-"/>
                        <a:tabLst/>
                        <a:defRPr/>
                      </a:pPr>
                      <a:r>
                        <a:rPr lang="en-GB" sz="600" dirty="0">
                          <a:solidFill>
                            <a:srgbClr val="00B050"/>
                          </a:solidFill>
                          <a:latin typeface="Calibri" panose="020F0502020204030204" pitchFamily="34" charset="0"/>
                          <a:ea typeface="Calibri" panose="020F0502020204030204" pitchFamily="34" charset="0"/>
                          <a:cs typeface="Calibri" panose="020F0502020204030204" pitchFamily="34" charset="0"/>
                        </a:rPr>
                        <a:t>Y3/4 </a:t>
                      </a:r>
                      <a:r>
                        <a:rPr lang="en-GB" sz="600" dirty="0" err="1">
                          <a:solidFill>
                            <a:srgbClr val="00B050"/>
                          </a:solidFill>
                          <a:latin typeface="Calibri" panose="020F0502020204030204" pitchFamily="34" charset="0"/>
                          <a:ea typeface="Calibri" panose="020F0502020204030204" pitchFamily="34" charset="0"/>
                          <a:cs typeface="Calibri" panose="020F0502020204030204" pitchFamily="34" charset="0"/>
                        </a:rPr>
                        <a:t>Sportshall</a:t>
                      </a:r>
                      <a:r>
                        <a:rPr lang="en-GB" sz="600" dirty="0">
                          <a:solidFill>
                            <a:srgbClr val="00B050"/>
                          </a:solidFill>
                          <a:latin typeface="Calibri" panose="020F0502020204030204" pitchFamily="34" charset="0"/>
                          <a:ea typeface="Calibri" panose="020F0502020204030204" pitchFamily="34" charset="0"/>
                          <a:cs typeface="Calibri" panose="020F0502020204030204" pitchFamily="34" charset="0"/>
                        </a:rPr>
                        <a:t> Athletics</a:t>
                      </a:r>
                    </a:p>
                    <a:p>
                      <a:pPr marL="171450" marR="0" lvl="0" indent="-171450" algn="l" defTabSz="575981" rtl="0" eaLnBrk="1" fontAlgn="auto" latinLnBrk="0" hangingPunct="1">
                        <a:lnSpc>
                          <a:spcPct val="100000"/>
                        </a:lnSpc>
                        <a:spcBef>
                          <a:spcPts val="0"/>
                        </a:spcBef>
                        <a:spcAft>
                          <a:spcPts val="0"/>
                        </a:spcAft>
                        <a:buClrTx/>
                        <a:buSzTx/>
                        <a:buFontTx/>
                        <a:buChar char="-"/>
                        <a:tabLst/>
                        <a:defRPr/>
                      </a:pPr>
                      <a:r>
                        <a:rPr lang="en-GB" sz="600" dirty="0">
                          <a:solidFill>
                            <a:srgbClr val="00B050"/>
                          </a:solidFill>
                          <a:latin typeface="Calibri" panose="020F0502020204030204" pitchFamily="34" charset="0"/>
                          <a:ea typeface="Calibri" panose="020F0502020204030204" pitchFamily="34" charset="0"/>
                          <a:cs typeface="Calibri" panose="020F0502020204030204" pitchFamily="34" charset="0"/>
                        </a:rPr>
                        <a:t>Y5 This Girl Can</a:t>
                      </a:r>
                    </a:p>
                    <a:p>
                      <a:pPr marL="171450" marR="0" lvl="0" indent="-171450" algn="l" defTabSz="575981" rtl="0" eaLnBrk="1" fontAlgn="auto" latinLnBrk="0" hangingPunct="1">
                        <a:lnSpc>
                          <a:spcPct val="100000"/>
                        </a:lnSpc>
                        <a:spcBef>
                          <a:spcPts val="0"/>
                        </a:spcBef>
                        <a:spcAft>
                          <a:spcPts val="0"/>
                        </a:spcAft>
                        <a:buClrTx/>
                        <a:buSzTx/>
                        <a:buFontTx/>
                        <a:buChar char="-"/>
                        <a:tabLst/>
                        <a:defRPr/>
                      </a:pPr>
                      <a:r>
                        <a:rPr lang="en-GB" sz="600" dirty="0">
                          <a:solidFill>
                            <a:srgbClr val="00B050"/>
                          </a:solidFill>
                          <a:latin typeface="Calibri" panose="020F0502020204030204" pitchFamily="34" charset="0"/>
                          <a:ea typeface="Calibri" panose="020F0502020204030204" pitchFamily="34" charset="0"/>
                          <a:cs typeface="Calibri" panose="020F0502020204030204" pitchFamily="34" charset="0"/>
                        </a:rPr>
                        <a:t>Inclusive </a:t>
                      </a:r>
                      <a:r>
                        <a:rPr lang="en-GB" sz="600" dirty="0" err="1">
                          <a:solidFill>
                            <a:srgbClr val="00B050"/>
                          </a:solidFill>
                          <a:latin typeface="Calibri" panose="020F0502020204030204" pitchFamily="34" charset="0"/>
                          <a:ea typeface="Calibri" panose="020F0502020204030204" pitchFamily="34" charset="0"/>
                          <a:cs typeface="Calibri" panose="020F0502020204030204" pitchFamily="34" charset="0"/>
                        </a:rPr>
                        <a:t>Sportshall</a:t>
                      </a:r>
                      <a:r>
                        <a:rPr lang="en-GB" sz="600" dirty="0">
                          <a:solidFill>
                            <a:srgbClr val="00B050"/>
                          </a:solidFill>
                          <a:latin typeface="Calibri" panose="020F0502020204030204" pitchFamily="34" charset="0"/>
                          <a:ea typeface="Calibri" panose="020F0502020204030204" pitchFamily="34" charset="0"/>
                          <a:cs typeface="Calibri" panose="020F0502020204030204" pitchFamily="34" charset="0"/>
                        </a:rPr>
                        <a:t> Athletics</a:t>
                      </a:r>
                    </a:p>
                    <a:p>
                      <a:pPr marL="171450" marR="0" lvl="0" indent="-171450" algn="l" defTabSz="575981" rtl="0" eaLnBrk="1" fontAlgn="auto" latinLnBrk="0" hangingPunct="1">
                        <a:lnSpc>
                          <a:spcPct val="100000"/>
                        </a:lnSpc>
                        <a:spcBef>
                          <a:spcPts val="0"/>
                        </a:spcBef>
                        <a:spcAft>
                          <a:spcPts val="0"/>
                        </a:spcAft>
                        <a:buClrTx/>
                        <a:buSzTx/>
                        <a:buFontTx/>
                        <a:buChar char="-"/>
                        <a:tabLst/>
                        <a:defRPr/>
                      </a:pPr>
                      <a:r>
                        <a:rPr lang="en-GB" sz="600" dirty="0">
                          <a:solidFill>
                            <a:srgbClr val="00B050"/>
                          </a:solidFill>
                          <a:latin typeface="Calibri" panose="020F0502020204030204" pitchFamily="34" charset="0"/>
                          <a:ea typeface="Calibri" panose="020F0502020204030204" pitchFamily="34" charset="0"/>
                          <a:cs typeface="Calibri" panose="020F0502020204030204" pitchFamily="34" charset="0"/>
                        </a:rPr>
                        <a:t>Y3 Boys Active Festival</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GB" sz="600" dirty="0">
                        <a:solidFill>
                          <a:srgbClr val="00B050"/>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rgbClr val="00B050"/>
                          </a:solidFill>
                          <a:latin typeface="Calibri" panose="020F0502020204030204" pitchFamily="34" charset="0"/>
                          <a:ea typeface="Calibri" panose="020F0502020204030204" pitchFamily="34" charset="0"/>
                          <a:cs typeface="Calibri" panose="020F0502020204030204" pitchFamily="34" charset="0"/>
                        </a:rPr>
                        <a:t>Boys + girls football team matches</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GB" sz="600" dirty="0">
                        <a:solidFill>
                          <a:srgbClr val="00B050"/>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rgbClr val="00B050"/>
                          </a:solidFill>
                          <a:latin typeface="Calibri" panose="020F0502020204030204" pitchFamily="34" charset="0"/>
                          <a:ea typeface="Calibri" panose="020F0502020204030204" pitchFamily="34" charset="0"/>
                          <a:cs typeface="Calibri" panose="020F0502020204030204" pitchFamily="34" charset="0"/>
                        </a:rPr>
                        <a:t>Sports Day and World Cup matches – intra school competitions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rgbClr val="00B050"/>
                          </a:solidFill>
                          <a:latin typeface="Calibri" panose="020F0502020204030204" pitchFamily="34" charset="0"/>
                          <a:ea typeface="Calibri" panose="020F0502020204030204" pitchFamily="34" charset="0"/>
                          <a:cs typeface="Calibri" panose="020F0502020204030204" pitchFamily="34" charset="0"/>
                        </a:rPr>
                        <a:t>Inter-school competitions will continue into 2026/27 – ongoing termly programme embedded within school calendar.</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GB" sz="600" dirty="0">
                        <a:solidFill>
                          <a:srgbClr val="00B050"/>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rgbClr val="00B050"/>
                          </a:solidFill>
                          <a:latin typeface="Calibri" panose="020F0502020204030204" pitchFamily="34" charset="0"/>
                          <a:ea typeface="Calibri" panose="020F0502020204030204" pitchFamily="34" charset="0"/>
                          <a:cs typeface="Calibri" panose="020F0502020204030204" pitchFamily="34" charset="0"/>
                        </a:rPr>
                        <a:t>Football team to continue participation in the league into next year.</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GB" sz="600" dirty="0">
                        <a:solidFill>
                          <a:srgbClr val="00B050"/>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err="1">
                          <a:solidFill>
                            <a:srgbClr val="00B050"/>
                          </a:solidFill>
                          <a:latin typeface="Calibri" panose="020F0502020204030204" pitchFamily="34" charset="0"/>
                          <a:ea typeface="Calibri" panose="020F0502020204030204" pitchFamily="34" charset="0"/>
                          <a:cs typeface="Calibri" panose="020F0502020204030204" pitchFamily="34" charset="0"/>
                        </a:rPr>
                        <a:t>Bikeability</a:t>
                      </a:r>
                      <a:r>
                        <a:rPr lang="en-GB" sz="600" dirty="0">
                          <a:solidFill>
                            <a:srgbClr val="00B050"/>
                          </a:solidFill>
                          <a:latin typeface="Calibri" panose="020F0502020204030204" pitchFamily="34" charset="0"/>
                          <a:ea typeface="Calibri" panose="020F0502020204030204" pitchFamily="34" charset="0"/>
                          <a:cs typeface="Calibri" panose="020F0502020204030204" pitchFamily="34" charset="0"/>
                        </a:rPr>
                        <a:t> – revisited next year with a new year group.</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GB" sz="600" dirty="0">
                        <a:solidFill>
                          <a:srgbClr val="00B050"/>
                        </a:solidFill>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600" dirty="0">
                          <a:solidFill>
                            <a:srgbClr val="00B050"/>
                          </a:solidFill>
                          <a:latin typeface="Calibri" panose="020F0502020204030204" pitchFamily="34" charset="0"/>
                          <a:cs typeface="Calibri" panose="020F0502020204030204" pitchFamily="34" charset="0"/>
                        </a:rPr>
                        <a:t>Competition calendar and register of participants.</a:t>
                      </a:r>
                    </a:p>
                    <a:p>
                      <a:pPr algn="l">
                        <a:lnSpc>
                          <a:spcPct val="100000"/>
                        </a:lnSpc>
                      </a:pPr>
                      <a:endParaRPr lang="en-US" sz="600" dirty="0">
                        <a:solidFill>
                          <a:srgbClr val="00B050"/>
                        </a:solidFill>
                        <a:latin typeface="Calibri" panose="020F0502020204030204" pitchFamily="34" charset="0"/>
                        <a:cs typeface="Calibri" panose="020F0502020204030204" pitchFamily="34" charset="0"/>
                      </a:endParaRPr>
                    </a:p>
                    <a:p>
                      <a:pPr algn="l">
                        <a:lnSpc>
                          <a:spcPct val="100000"/>
                        </a:lnSpc>
                      </a:pPr>
                      <a:r>
                        <a:rPr lang="en-US" sz="600" dirty="0">
                          <a:solidFill>
                            <a:srgbClr val="00B050"/>
                          </a:solidFill>
                          <a:latin typeface="Calibri" panose="020F0502020204030204" pitchFamily="34" charset="0"/>
                          <a:cs typeface="Calibri" panose="020F0502020204030204" pitchFamily="34" charset="0"/>
                        </a:rPr>
                        <a:t>Data on children’s success in </a:t>
                      </a:r>
                      <a:r>
                        <a:rPr lang="en-US" sz="600" dirty="0" err="1">
                          <a:solidFill>
                            <a:srgbClr val="00B050"/>
                          </a:solidFill>
                          <a:latin typeface="Calibri" panose="020F0502020204030204" pitchFamily="34" charset="0"/>
                          <a:cs typeface="Calibri" panose="020F0502020204030204" pitchFamily="34" charset="0"/>
                        </a:rPr>
                        <a:t>bikeability</a:t>
                      </a:r>
                      <a:r>
                        <a:rPr lang="en-US" sz="600" dirty="0">
                          <a:solidFill>
                            <a:srgbClr val="00B050"/>
                          </a:solidFill>
                          <a:latin typeface="Calibri" panose="020F0502020204030204" pitchFamily="34" charset="0"/>
                          <a:cs typeface="Calibri" panose="020F0502020204030204" pitchFamily="34" charset="0"/>
                        </a:rPr>
                        <a:t>.</a:t>
                      </a:r>
                    </a:p>
                    <a:p>
                      <a:pPr algn="l">
                        <a:lnSpc>
                          <a:spcPct val="100000"/>
                        </a:lnSpc>
                      </a:pPr>
                      <a:endParaRPr lang="en-US" sz="600" dirty="0">
                        <a:solidFill>
                          <a:srgbClr val="00B050"/>
                        </a:solidFill>
                        <a:latin typeface="Calibri" panose="020F0502020204030204" pitchFamily="34" charset="0"/>
                        <a:cs typeface="Calibri" panose="020F0502020204030204" pitchFamily="34" charset="0"/>
                      </a:endParaRPr>
                    </a:p>
                    <a:p>
                      <a:pPr algn="l">
                        <a:lnSpc>
                          <a:spcPct val="100000"/>
                        </a:lnSpc>
                      </a:pPr>
                      <a:r>
                        <a:rPr lang="en-US" sz="600" dirty="0">
                          <a:solidFill>
                            <a:srgbClr val="00B050"/>
                          </a:solidFill>
                          <a:latin typeface="Calibri" panose="020F0502020204030204" pitchFamily="34" charset="0"/>
                          <a:cs typeface="Calibri" panose="020F0502020204030204" pitchFamily="34" charset="0"/>
                        </a:rPr>
                        <a:t>Pupil voice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600" b="0" dirty="0">
                          <a:solidFill>
                            <a:srgbClr val="00B050"/>
                          </a:solidFill>
                          <a:latin typeface="Calibri" panose="020F0502020204030204" pitchFamily="34" charset="0"/>
                          <a:cs typeface="Calibri" panose="020F0502020204030204" pitchFamily="34" charset="0"/>
                        </a:rPr>
                        <a:t>£4,000 - Transport and staffing </a:t>
                      </a:r>
                    </a:p>
                    <a:p>
                      <a:pPr algn="l">
                        <a:lnSpc>
                          <a:spcPct val="100000"/>
                        </a:lnSpc>
                      </a:pPr>
                      <a:endParaRPr lang="en-US" sz="600" b="0" dirty="0">
                        <a:solidFill>
                          <a:srgbClr val="00B050"/>
                        </a:solidFill>
                        <a:latin typeface="Calibri" panose="020F0502020204030204" pitchFamily="34" charset="0"/>
                        <a:cs typeface="Calibri" panose="020F0502020204030204" pitchFamily="34" charset="0"/>
                      </a:endParaRPr>
                    </a:p>
                    <a:p>
                      <a:pPr algn="l">
                        <a:lnSpc>
                          <a:spcPct val="100000"/>
                        </a:lnSpc>
                      </a:pPr>
                      <a:r>
                        <a:rPr lang="en-US" sz="600" b="0" dirty="0">
                          <a:solidFill>
                            <a:srgbClr val="00B050"/>
                          </a:solidFill>
                          <a:latin typeface="Calibri" panose="020F0502020204030204" pitchFamily="34" charset="0"/>
                          <a:cs typeface="Calibri" panose="020F0502020204030204" pitchFamily="34" charset="0"/>
                        </a:rPr>
                        <a:t>£200 - Competitions </a:t>
                      </a:r>
                    </a:p>
                    <a:p>
                      <a:pPr algn="l">
                        <a:lnSpc>
                          <a:spcPct val="100000"/>
                        </a:lnSpc>
                      </a:pPr>
                      <a:endParaRPr lang="en-US" sz="600" b="0" dirty="0">
                        <a:solidFill>
                          <a:srgbClr val="00B050"/>
                        </a:solidFill>
                        <a:latin typeface="Calibri" panose="020F0502020204030204" pitchFamily="34" charset="0"/>
                        <a:cs typeface="Calibri" panose="020F0502020204030204" pitchFamily="34" charset="0"/>
                      </a:endParaRPr>
                    </a:p>
                    <a:p>
                      <a:pPr algn="l">
                        <a:lnSpc>
                          <a:spcPct val="100000"/>
                        </a:lnSpc>
                      </a:pPr>
                      <a:endParaRPr lang="en-GB" sz="600" b="0" dirty="0">
                        <a:solidFill>
                          <a:srgbClr val="00B050"/>
                        </a:solidFill>
                        <a:highlight>
                          <a:srgbClr val="FFFF00"/>
                        </a:highlight>
                        <a:latin typeface="Calibri" panose="020F0502020204030204" pitchFamily="34" charset="0"/>
                        <a:ea typeface="Calibri" panose="020F0502020204030204" pitchFamily="34" charset="0"/>
                        <a:cs typeface="Calibri" panose="020F0502020204030204" pitchFamily="34" charset="0"/>
                      </a:endParaRPr>
                    </a:p>
                    <a:p>
                      <a:pPr algn="l">
                        <a:lnSpc>
                          <a:spcPct val="100000"/>
                        </a:lnSpc>
                      </a:pPr>
                      <a:r>
                        <a:rPr lang="en-GB" sz="600" b="0" dirty="0">
                          <a:solidFill>
                            <a:srgbClr val="00B050"/>
                          </a:solidFill>
                          <a:latin typeface="Calibri" panose="020F0502020204030204" pitchFamily="34" charset="0"/>
                          <a:ea typeface="Calibri" panose="020F0502020204030204" pitchFamily="34" charset="0"/>
                          <a:cs typeface="Calibri" panose="020F0502020204030204" pitchFamily="34" charset="0"/>
                        </a:rPr>
                        <a:t>Total = £4,200</a:t>
                      </a:r>
                      <a:endParaRPr lang="en-US" sz="600" b="0" dirty="0">
                        <a:solidFill>
                          <a:srgbClr val="00B050"/>
                        </a:solidFill>
                        <a:latin typeface="Calibri" panose="020F0502020204030204" pitchFamily="34" charset="0"/>
                        <a:ea typeface="Calibri" panose="020F0502020204030204" pitchFamily="34" charset="0"/>
                        <a:cs typeface="Calibri" panose="020F0502020204030204" pitchFamily="34" charset="0"/>
                      </a:endParaRPr>
                    </a:p>
                    <a:p>
                      <a:pPr algn="l">
                        <a:lnSpc>
                          <a:spcPct val="100000"/>
                        </a:lnSpc>
                      </a:pPr>
                      <a:endParaRPr lang="en-US" sz="600" dirty="0">
                        <a:solidFill>
                          <a:srgbClr val="00B05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bl>
          </a:graphicData>
        </a:graphic>
      </p:graphicFrame>
    </p:spTree>
    <p:extLst>
      <p:ext uri="{BB962C8B-B14F-4D97-AF65-F5344CB8AC3E}">
        <p14:creationId xmlns:p14="http://schemas.microsoft.com/office/powerpoint/2010/main" val="288386440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4357</TotalTime>
  <Words>2944</Words>
  <Application>Microsoft Office PowerPoint</Application>
  <PresentationFormat>Custom</PresentationFormat>
  <Paragraphs>379</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Aptos</vt:lpstr>
      <vt:lpstr>Aptos Display</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David Rock</dc:creator>
  <cp:lastModifiedBy>Linda Osullivan</cp:lastModifiedBy>
  <cp:revision>17</cp:revision>
  <cp:lastPrinted>2026-06-18T15:35:35Z</cp:lastPrinted>
  <dcterms:created xsi:type="dcterms:W3CDTF">2025-10-08T18:09:30Z</dcterms:created>
  <dcterms:modified xsi:type="dcterms:W3CDTF">2026-09-28T10:12:09Z</dcterms:modified>
</cp:coreProperties>
</file>